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84" r:id="rId2"/>
    <p:sldId id="385" r:id="rId3"/>
    <p:sldId id="386" r:id="rId4"/>
    <p:sldId id="387" r:id="rId5"/>
    <p:sldId id="388" r:id="rId6"/>
    <p:sldId id="389" r:id="rId7"/>
    <p:sldId id="390" r:id="rId8"/>
    <p:sldId id="394" r:id="rId9"/>
    <p:sldId id="391" r:id="rId10"/>
    <p:sldId id="392" r:id="rId11"/>
    <p:sldId id="393" r:id="rId12"/>
    <p:sldId id="395" r:id="rId13"/>
    <p:sldId id="333" r:id="rId14"/>
    <p:sldId id="334" r:id="rId15"/>
    <p:sldId id="373" r:id="rId16"/>
    <p:sldId id="396" r:id="rId17"/>
    <p:sldId id="356" r:id="rId18"/>
    <p:sldId id="347" r:id="rId19"/>
    <p:sldId id="346" r:id="rId20"/>
    <p:sldId id="323" r:id="rId21"/>
    <p:sldId id="354" r:id="rId22"/>
    <p:sldId id="375" r:id="rId23"/>
    <p:sldId id="397" r:id="rId24"/>
    <p:sldId id="372" r:id="rId25"/>
    <p:sldId id="371" r:id="rId26"/>
    <p:sldId id="350" r:id="rId27"/>
    <p:sldId id="357" r:id="rId28"/>
    <p:sldId id="349" r:id="rId29"/>
    <p:sldId id="398" r:id="rId30"/>
    <p:sldId id="399" r:id="rId31"/>
    <p:sldId id="274"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99" userDrawn="1">
          <p15:clr>
            <a:srgbClr val="A4A3A4"/>
          </p15:clr>
        </p15:guide>
        <p15:guide id="2" pos="3840" userDrawn="1">
          <p15:clr>
            <a:srgbClr val="A4A3A4"/>
          </p15:clr>
        </p15:guide>
        <p15:guide id="3" pos="1141" userDrawn="1">
          <p15:clr>
            <a:srgbClr val="A4A3A4"/>
          </p15:clr>
        </p15:guide>
        <p15:guide id="4" pos="5632" userDrawn="1">
          <p15:clr>
            <a:srgbClr val="A4A3A4"/>
          </p15:clr>
        </p15:guide>
        <p15:guide id="5" pos="7038" userDrawn="1">
          <p15:clr>
            <a:srgbClr val="A4A3A4"/>
          </p15:clr>
        </p15:guide>
        <p15:guide id="7" orient="horz" pos="1366" userDrawn="1">
          <p15:clr>
            <a:srgbClr val="A4A3A4"/>
          </p15:clr>
        </p15:guide>
        <p15:guide id="8" orient="horz" pos="2682" userDrawn="1">
          <p15:clr>
            <a:srgbClr val="A4A3A4"/>
          </p15:clr>
        </p15:guide>
        <p15:guide id="10" pos="28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B00"/>
    <a:srgbClr val="3A3A3A"/>
    <a:srgbClr val="FFC001"/>
    <a:srgbClr val="FAFAFA"/>
    <a:srgbClr val="F0B700"/>
    <a:srgbClr val="E2AC00"/>
    <a:srgbClr val="B08600"/>
    <a:srgbClr val="E1E1E1"/>
    <a:srgbClr val="E8E8E8"/>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4" autoAdjust="0"/>
    <p:restoredTop sz="88571" autoAdjust="0"/>
  </p:normalViewPr>
  <p:slideViewPr>
    <p:cSldViewPr snapToGrid="0" showGuides="1">
      <p:cViewPr varScale="1">
        <p:scale>
          <a:sx n="84" d="100"/>
          <a:sy n="84" d="100"/>
        </p:scale>
        <p:origin x="888" y="184"/>
      </p:cViewPr>
      <p:guideLst>
        <p:guide orient="horz" pos="2999"/>
        <p:guide pos="3840"/>
        <p:guide pos="1141"/>
        <p:guide pos="5632"/>
        <p:guide pos="7038"/>
        <p:guide orient="horz" pos="1366"/>
        <p:guide orient="horz" pos="2682"/>
        <p:guide pos="2887"/>
      </p:guideLst>
    </p:cSldViewPr>
  </p:slideViewPr>
  <p:outlineViewPr>
    <p:cViewPr>
      <p:scale>
        <a:sx n="33" d="100"/>
        <a:sy n="33" d="100"/>
      </p:scale>
      <p:origin x="0" y="-153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17/12/5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extLst>
      <p:ext uri="{BB962C8B-B14F-4D97-AF65-F5344CB8AC3E}">
        <p14:creationId xmlns:p14="http://schemas.microsoft.com/office/powerpoint/2010/main" val="113452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today our</a:t>
            </a:r>
            <a:r>
              <a:rPr lang="en-US" altLang="zh-CN" baseline="0" dirty="0"/>
              <a:t> group will report to you our findings on city of LA home</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a:t>
            </a:fld>
            <a:endParaRPr lang="zh-CN" altLang="en-US"/>
          </a:p>
        </p:txBody>
      </p:sp>
    </p:spTree>
    <p:extLst>
      <p:ext uri="{BB962C8B-B14F-4D97-AF65-F5344CB8AC3E}">
        <p14:creationId xmlns:p14="http://schemas.microsoft.com/office/powerpoint/2010/main" val="410442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Based on 2017 count data,</a:t>
            </a:r>
            <a:r>
              <a:rPr lang="en-US" baseline="0" dirty="0"/>
              <a:t> we positioned the community with top 10 number of homeless people on map, most of which are also concentrated in downtown as the map shows</a:t>
            </a:r>
            <a:endParaRPr dirty="0"/>
          </a:p>
        </p:txBody>
      </p:sp>
      <p:sp>
        <p:nvSpPr>
          <p:cNvPr id="205" name="Shape 2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Here is the bar chart showing the</a:t>
            </a:r>
            <a:r>
              <a:rPr lang="en-US" baseline="0" dirty="0"/>
              <a:t> number of homeless people in Top 10 community in recent 3 years. The X-axis is the name of community, the Y-axis is the count of homeless people. We can see the number of homeless people almost kept stable in these years .While the community Skid Row has the largest number of homeless people , far more than other communities, which is our targeted rescuing area. Now </a:t>
            </a:r>
            <a:r>
              <a:rPr lang="en-US" baseline="0" dirty="0" err="1"/>
              <a:t>Jaffny</a:t>
            </a:r>
            <a:r>
              <a:rPr lang="en-US" baseline="0" dirty="0"/>
              <a:t> will present to you shelter allocation analysis</a:t>
            </a:r>
            <a:endParaRPr dirty="0"/>
          </a:p>
        </p:txBody>
      </p:sp>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8" name="Shape 2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155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35" name="Shape 2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51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62" name="Shape 2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091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03" name="Shape 3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953248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updated</a:t>
            </a:r>
            <a:endParaRPr dirty="0"/>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3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23</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3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954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29</a:t>
            </a:fld>
            <a:endParaRPr lang="zh-CN" altLang="en-US"/>
          </a:p>
        </p:txBody>
      </p:sp>
    </p:spTree>
    <p:extLst>
      <p:ext uri="{BB962C8B-B14F-4D97-AF65-F5344CB8AC3E}">
        <p14:creationId xmlns:p14="http://schemas.microsoft.com/office/powerpoint/2010/main" val="36106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31</a:t>
            </a:fld>
            <a:endParaRPr lang="zh-CN" altLang="en-US"/>
          </a:p>
        </p:txBody>
      </p:sp>
    </p:spTree>
    <p:extLst>
      <p:ext uri="{BB962C8B-B14F-4D97-AF65-F5344CB8AC3E}">
        <p14:creationId xmlns:p14="http://schemas.microsoft.com/office/powerpoint/2010/main" val="95197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phenomenon</a:t>
            </a:r>
            <a:r>
              <a:rPr lang="en-US" altLang="zh-CN" baseline="0" dirty="0"/>
              <a:t> of homelessness has been one of the most serious problems in LA for many years, and people even called LA the </a:t>
            </a:r>
            <a:r>
              <a:rPr lang="en-US" altLang="zh-CN" baseline="0" dirty="0" err="1"/>
              <a:t>homless</a:t>
            </a:r>
            <a:r>
              <a:rPr lang="en-US" altLang="zh-CN" baseline="0" dirty="0"/>
              <a:t> capital of America</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extLst>
      <p:ext uri="{BB962C8B-B14F-4D97-AF65-F5344CB8AC3E}">
        <p14:creationId xmlns:p14="http://schemas.microsoft.com/office/powerpoint/2010/main" val="409931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city is allocating resources to the homeless, the challenging it facing now is how to identify</a:t>
            </a:r>
            <a:r>
              <a:rPr lang="en-US" altLang="zh-CN" baseline="0" dirty="0"/>
              <a:t> the area of high concentration with homelessness as well as with high danger and health risk, so , this is what our project aims to solve.</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a:t>
            </a:fld>
            <a:endParaRPr lang="zh-CN" altLang="en-US"/>
          </a:p>
        </p:txBody>
      </p:sp>
    </p:spTree>
    <p:extLst>
      <p:ext uri="{BB962C8B-B14F-4D97-AF65-F5344CB8AC3E}">
        <p14:creationId xmlns:p14="http://schemas.microsoft.com/office/powerpoint/2010/main" val="3518115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142459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how we do our data visualization and analysis</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dirty="0"/>
              <a:t>Based</a:t>
            </a:r>
            <a:r>
              <a:rPr lang="en-US" baseline="0" dirty="0"/>
              <a:t> on PIT count data, we draw a chart about homeless distribution as shown in the left .We can see the homeless are mainly concentrated in the red area, to make it more illustrated, we put this chart on </a:t>
            </a:r>
            <a:r>
              <a:rPr lang="en-US" dirty="0" err="1"/>
              <a:t>google</a:t>
            </a:r>
            <a:r>
              <a:rPr lang="en-US" dirty="0"/>
              <a:t> map, and we</a:t>
            </a:r>
            <a:r>
              <a:rPr lang="en-US" baseline="0" dirty="0"/>
              <a:t> find that red area is just </a:t>
            </a:r>
            <a:r>
              <a:rPr lang="en-US" dirty="0"/>
              <a:t>downtown,</a:t>
            </a:r>
            <a:r>
              <a:rPr lang="en-US" baseline="0" dirty="0"/>
              <a:t> which also matches the fact in LA</a:t>
            </a:r>
            <a:endParaRPr lang="en-US" dirty="0"/>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15767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75936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376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796756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279774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12781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89668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88111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153709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22947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2892508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56423-C432-45E6-89A1-31D5D84238BE}" type="datetimeFigureOut">
              <a:rPr lang="zh-CN" altLang="en-US" smtClean="0"/>
              <a:t>17/12/5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1948058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gif"/><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996" y="2427618"/>
            <a:ext cx="2896004" cy="4458322"/>
          </a:xfrm>
          <a:prstGeom prst="rect">
            <a:avLst/>
          </a:prstGeom>
        </p:spPr>
      </p:pic>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4">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任意多边形 35"/>
          <p:cNvSpPr/>
          <p:nvPr/>
        </p:nvSpPr>
        <p:spPr>
          <a:xfrm rot="2700000">
            <a:off x="5245728" y="-1591075"/>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p:cNvSpPr txBox="1"/>
          <p:nvPr/>
        </p:nvSpPr>
        <p:spPr>
          <a:xfrm>
            <a:off x="687273" y="3536759"/>
            <a:ext cx="6552628" cy="1938992"/>
          </a:xfrm>
          <a:prstGeom prst="rect">
            <a:avLst/>
          </a:prstGeom>
          <a:noFill/>
        </p:spPr>
        <p:txBody>
          <a:bodyPr wrap="none" rtlCol="0">
            <a:spAutoFit/>
          </a:bodyPr>
          <a:lstStyle/>
          <a:p>
            <a:r>
              <a:rPr lang="en-US" altLang="zh-CN" sz="6000" dirty="0">
                <a:solidFill>
                  <a:srgbClr val="3A3A3A"/>
                </a:solidFill>
                <a:latin typeface="Times New Roman" pitchFamily="18" charset="0"/>
                <a:ea typeface="宋体" panose="02010600030101010101" pitchFamily="2" charset="-122"/>
                <a:cs typeface="Times New Roman" pitchFamily="18" charset="0"/>
              </a:rPr>
              <a:t>City of Los Angeles </a:t>
            </a:r>
          </a:p>
          <a:p>
            <a:r>
              <a:rPr lang="en-US" altLang="zh-CN" sz="6000" dirty="0">
                <a:solidFill>
                  <a:srgbClr val="3A3A3A"/>
                </a:solidFill>
                <a:latin typeface="Times New Roman" pitchFamily="18" charset="0"/>
                <a:ea typeface="宋体" panose="02010600030101010101" pitchFamily="2" charset="-122"/>
                <a:cs typeface="Times New Roman" pitchFamily="18" charset="0"/>
              </a:rPr>
              <a:t> Homeless Project</a:t>
            </a:r>
            <a:endParaRPr lang="zh-CN" altLang="en-US" sz="6000" dirty="0">
              <a:solidFill>
                <a:srgbClr val="FFC001"/>
              </a:solidFill>
              <a:latin typeface="Times New Roman" pitchFamily="18" charset="0"/>
              <a:ea typeface="宋体" panose="02010600030101010101" pitchFamily="2" charset="-122"/>
              <a:cs typeface="Times New Roman" pitchFamily="18" charset="0"/>
            </a:endParaRPr>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550341" y="5316532"/>
            <a:ext cx="2564045" cy="2031325"/>
          </a:xfrm>
          <a:prstGeom prst="rect">
            <a:avLst/>
          </a:prstGeom>
          <a:noFill/>
        </p:spPr>
        <p:txBody>
          <a:bodyPr wrap="square" rtlCol="0">
            <a:spAutoFit/>
          </a:bodyPr>
          <a:lstStyle/>
          <a:p>
            <a:r>
              <a:rPr lang="en-US" altLang="zh-CN" dirty="0" err="1">
                <a:latin typeface="Times New Roman" charset="0"/>
                <a:ea typeface="Times New Roman" charset="0"/>
                <a:cs typeface="Times New Roman" charset="0"/>
              </a:rPr>
              <a:t>Mi</a:t>
            </a:r>
            <a:r>
              <a:rPr lang="en-US" altLang="zh-CN" dirty="0">
                <a:latin typeface="Times New Roman" charset="0"/>
                <a:ea typeface="Times New Roman" charset="0"/>
                <a:cs typeface="Times New Roman" charset="0"/>
              </a:rPr>
              <a:t> Su </a:t>
            </a:r>
          </a:p>
          <a:p>
            <a:r>
              <a:rPr lang="en-US" altLang="zh-CN" dirty="0">
                <a:latin typeface="Times New Roman" charset="0"/>
                <a:ea typeface="Times New Roman" charset="0"/>
                <a:cs typeface="Times New Roman" charset="0"/>
              </a:rPr>
              <a:t>Tzu-Yi Huang</a:t>
            </a:r>
          </a:p>
          <a:p>
            <a:r>
              <a:rPr lang="en-US" altLang="zh-CN" dirty="0">
                <a:latin typeface="Times New Roman" charset="0"/>
                <a:ea typeface="Times New Roman" charset="0"/>
                <a:cs typeface="Times New Roman" charset="0"/>
              </a:rPr>
              <a:t>Yin Chen</a:t>
            </a:r>
          </a:p>
          <a:p>
            <a:r>
              <a:rPr lang="en-US" altLang="zh-CN" dirty="0" err="1">
                <a:latin typeface="Times New Roman" charset="0"/>
                <a:ea typeface="Times New Roman" charset="0"/>
                <a:cs typeface="Times New Roman" charset="0"/>
              </a:rPr>
              <a:t>Shuyi</a:t>
            </a:r>
            <a:r>
              <a:rPr lang="en-US" altLang="zh-CN" dirty="0">
                <a:latin typeface="Times New Roman" charset="0"/>
                <a:ea typeface="Times New Roman" charset="0"/>
                <a:cs typeface="Times New Roman" charset="0"/>
              </a:rPr>
              <a:t> Tao</a:t>
            </a:r>
          </a:p>
          <a:p>
            <a:r>
              <a:rPr lang="en-US" altLang="zh-CN" dirty="0" err="1">
                <a:latin typeface="Times New Roman" charset="0"/>
                <a:ea typeface="Times New Roman" charset="0"/>
                <a:cs typeface="Times New Roman" charset="0"/>
              </a:rPr>
              <a:t>ChinKai</a:t>
            </a:r>
            <a:r>
              <a:rPr lang="en-US" altLang="zh-CN" dirty="0">
                <a:latin typeface="Times New Roman" charset="0"/>
                <a:ea typeface="Times New Roman" charset="0"/>
                <a:cs typeface="Times New Roman" charset="0"/>
              </a:rPr>
              <a:t> Huang</a:t>
            </a:r>
          </a:p>
          <a:p>
            <a:endParaRPr lang="en-US" altLang="zh-CN" dirty="0">
              <a:latin typeface="Times New Roman" charset="0"/>
              <a:ea typeface="Times New Roman" charset="0"/>
              <a:cs typeface="Times New Roman" charset="0"/>
            </a:endParaRPr>
          </a:p>
          <a:p>
            <a:endParaRPr lang="zh-CN" altLang="en-US" dirty="0">
              <a:latin typeface="Times New Roman" charset="0"/>
              <a:ea typeface="Times New Roman" charset="0"/>
              <a:cs typeface="Times New Roman"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854" y="1386348"/>
            <a:ext cx="2019835" cy="1982508"/>
          </a:xfrm>
          <a:prstGeom prst="rect">
            <a:avLst/>
          </a:prstGeom>
        </p:spPr>
      </p:pic>
      <p:pic>
        <p:nvPicPr>
          <p:cNvPr id="4" name="图片 3"/>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rot="18897962">
            <a:off x="7649717" y="697238"/>
            <a:ext cx="3098201" cy="3200181"/>
          </a:xfrm>
          <a:prstGeom prst="rect">
            <a:avLst/>
          </a:prstGeom>
          <a:blipFill dpi="0" rotWithShape="0">
            <a:blip r:embed="rId7">
              <a:grayscl/>
            </a:blip>
            <a:srcRect/>
            <a:stretch>
              <a:fillRect l="-23000" t="1000" r="-63000" b="-8000"/>
            </a:stretch>
          </a:blipFill>
          <a:ln>
            <a:noFill/>
          </a:ln>
        </p:spPr>
      </p:pic>
    </p:spTree>
    <p:extLst>
      <p:ext uri="{BB962C8B-B14F-4D97-AF65-F5344CB8AC3E}">
        <p14:creationId xmlns:p14="http://schemas.microsoft.com/office/powerpoint/2010/main" val="81359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rotWithShape="1">
          <a:blip r:embed="rId3">
            <a:alphaModFix/>
          </a:blip>
          <a:srcRect/>
          <a:stretch/>
        </p:blipFill>
        <p:spPr>
          <a:xfrm>
            <a:off x="2253550" y="1112825"/>
            <a:ext cx="8022574" cy="5347974"/>
          </a:xfrm>
          <a:prstGeom prst="rect">
            <a:avLst/>
          </a:prstGeom>
          <a:noFill/>
          <a:ln>
            <a:noFill/>
          </a:ln>
        </p:spPr>
      </p:pic>
      <p:pic>
        <p:nvPicPr>
          <p:cNvPr id="208" name="Shape 208"/>
          <p:cNvPicPr preferRelativeResize="0"/>
          <p:nvPr/>
        </p:nvPicPr>
        <p:blipFill>
          <a:blip r:embed="rId4">
            <a:alphaModFix/>
          </a:blip>
          <a:stretch>
            <a:fillRect/>
          </a:stretch>
        </p:blipFill>
        <p:spPr>
          <a:xfrm>
            <a:off x="346525" y="366750"/>
            <a:ext cx="485075" cy="513625"/>
          </a:xfrm>
          <a:prstGeom prst="rect">
            <a:avLst/>
          </a:prstGeom>
          <a:noFill/>
          <a:ln>
            <a:noFill/>
          </a:ln>
        </p:spPr>
      </p:pic>
      <p:sp>
        <p:nvSpPr>
          <p:cNvPr id="209" name="Shape 209"/>
          <p:cNvSpPr txBox="1"/>
          <p:nvPr/>
        </p:nvSpPr>
        <p:spPr>
          <a:xfrm>
            <a:off x="971850" y="214325"/>
            <a:ext cx="6656400" cy="898500"/>
          </a:xfrm>
          <a:prstGeom prst="rect">
            <a:avLst/>
          </a:prstGeom>
          <a:noFill/>
          <a:ln>
            <a:noFill/>
          </a:ln>
        </p:spPr>
        <p:txBody>
          <a:bodyPr wrap="square" lIns="91425" tIns="91425" rIns="91425" bIns="91425" anchor="t" anchorCtr="0">
            <a:noAutofit/>
          </a:bodyPr>
          <a:lstStyle/>
          <a:p>
            <a:pPr lvl="0">
              <a:spcBef>
                <a:spcPts val="0"/>
              </a:spcBef>
              <a:buNone/>
            </a:pPr>
            <a:r>
              <a:rPr lang="en-US" sz="3400" b="1" dirty="0">
                <a:latin typeface="Times New Roman"/>
                <a:ea typeface="Times New Roman"/>
                <a:cs typeface="Times New Roman"/>
                <a:sym typeface="Times New Roman"/>
              </a:rPr>
              <a:t>2017 Top 10 Homeless Community</a:t>
            </a:r>
          </a:p>
        </p:txBody>
      </p:sp>
    </p:spTree>
    <p:extLst>
      <p:ext uri="{BB962C8B-B14F-4D97-AF65-F5344CB8AC3E}">
        <p14:creationId xmlns:p14="http://schemas.microsoft.com/office/powerpoint/2010/main" val="3992111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a:blip r:embed="rId3">
            <a:extLst>
              <a:ext uri="{28A0092B-C50C-407E-A947-70E740481C1C}">
                <a14:useLocalDpi xmlns:a14="http://schemas.microsoft.com/office/drawing/2010/main" val="0"/>
              </a:ext>
            </a:extLst>
          </a:blip>
          <a:stretch>
            <a:fillRect/>
          </a:stretch>
        </p:blipFill>
        <p:spPr>
          <a:xfrm>
            <a:off x="2570924" y="300251"/>
            <a:ext cx="9621076" cy="6393976"/>
          </a:xfrm>
          <a:prstGeom prst="rect">
            <a:avLst/>
          </a:prstGeom>
          <a:noFill/>
          <a:ln>
            <a:noFill/>
          </a:ln>
        </p:spPr>
      </p:pic>
      <p:pic>
        <p:nvPicPr>
          <p:cNvPr id="224" name="Shape 224"/>
          <p:cNvPicPr preferRelativeResize="0"/>
          <p:nvPr/>
        </p:nvPicPr>
        <p:blipFill>
          <a:blip r:embed="rId4">
            <a:alphaModFix/>
          </a:blip>
          <a:stretch>
            <a:fillRect/>
          </a:stretch>
        </p:blipFill>
        <p:spPr>
          <a:xfrm>
            <a:off x="1" y="4179450"/>
            <a:ext cx="2570922" cy="2678550"/>
          </a:xfrm>
          <a:prstGeom prst="rect">
            <a:avLst/>
          </a:prstGeom>
          <a:noFill/>
          <a:ln>
            <a:noFill/>
          </a:ln>
        </p:spPr>
      </p:pic>
      <p:sp>
        <p:nvSpPr>
          <p:cNvPr id="225" name="Shape 225"/>
          <p:cNvSpPr txBox="1">
            <a:spLocks noGrp="1"/>
          </p:cNvSpPr>
          <p:nvPr>
            <p:ph type="title"/>
          </p:nvPr>
        </p:nvSpPr>
        <p:spPr>
          <a:xfrm>
            <a:off x="372223" y="4379475"/>
            <a:ext cx="219870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sp>
        <p:nvSpPr>
          <p:cNvPr id="2" name="椭圆 1"/>
          <p:cNvSpPr/>
          <p:nvPr/>
        </p:nvSpPr>
        <p:spPr>
          <a:xfrm>
            <a:off x="3057099" y="6086902"/>
            <a:ext cx="873456" cy="6073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32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77421" y="4346738"/>
            <a:ext cx="3626848" cy="1077218"/>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Shelter Allocation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443620" y="4624615"/>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670" y="914400"/>
            <a:ext cx="3722599" cy="3525103"/>
          </a:xfrm>
          <a:prstGeom prst="ellipse">
            <a:avLst/>
          </a:prstGeom>
          <a:ln w="25400">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t="-843" r="-2" b="-479"/>
          <a:stretch/>
        </p:blipFill>
        <p:spPr>
          <a:xfrm>
            <a:off x="1888675" y="972050"/>
            <a:ext cx="8710050" cy="5804300"/>
          </a:xfrm>
          <a:prstGeom prst="rect">
            <a:avLst/>
          </a:prstGeom>
          <a:noFill/>
          <a:ln>
            <a:noFill/>
          </a:ln>
        </p:spPr>
      </p:pic>
      <p:pic>
        <p:nvPicPr>
          <p:cNvPr id="231" name="Shape 231"/>
          <p:cNvPicPr preferRelativeResize="0"/>
          <p:nvPr/>
        </p:nvPicPr>
        <p:blipFill>
          <a:blip r:embed="rId4">
            <a:alphaModFix/>
          </a:blip>
          <a:stretch>
            <a:fillRect/>
          </a:stretch>
        </p:blipFill>
        <p:spPr>
          <a:xfrm>
            <a:off x="749950" y="458425"/>
            <a:ext cx="383400" cy="405975"/>
          </a:xfrm>
          <a:prstGeom prst="rect">
            <a:avLst/>
          </a:prstGeom>
          <a:noFill/>
          <a:ln>
            <a:noFill/>
          </a:ln>
        </p:spPr>
      </p:pic>
      <p:sp>
        <p:nvSpPr>
          <p:cNvPr id="232" name="Shape 232"/>
          <p:cNvSpPr txBox="1"/>
          <p:nvPr/>
        </p:nvSpPr>
        <p:spPr>
          <a:xfrm>
            <a:off x="1448600" y="265975"/>
            <a:ext cx="6656400" cy="898500"/>
          </a:xfrm>
          <a:prstGeom prst="rect">
            <a:avLst/>
          </a:prstGeom>
          <a:noFill/>
          <a:ln>
            <a:noFill/>
          </a:ln>
        </p:spPr>
        <p:txBody>
          <a:bodyPr wrap="square" lIns="91425" tIns="91425" rIns="91425" bIns="91425" anchor="t" anchorCtr="0">
            <a:noAutofit/>
          </a:bodyPr>
          <a:lstStyle/>
          <a:p>
            <a:pPr lvl="0" rtl="0">
              <a:spcBef>
                <a:spcPts val="0"/>
              </a:spcBef>
              <a:buNone/>
            </a:pPr>
            <a:r>
              <a:rPr lang="en-US" sz="3400" b="1" dirty="0">
                <a:latin typeface="Times New Roman"/>
                <a:ea typeface="Times New Roman"/>
                <a:cs typeface="Times New Roman"/>
                <a:sym typeface="Times New Roman"/>
              </a:rPr>
              <a:t>Current Shelter Location</a:t>
            </a:r>
          </a:p>
        </p:txBody>
      </p:sp>
    </p:spTree>
    <p:extLst>
      <p:ext uri="{BB962C8B-B14F-4D97-AF65-F5344CB8AC3E}">
        <p14:creationId xmlns:p14="http://schemas.microsoft.com/office/powerpoint/2010/main" val="12217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802600" y="329205"/>
            <a:ext cx="10515600" cy="1325563"/>
          </a:xfrm>
          <a:prstGeom prst="rect">
            <a:avLst/>
          </a:prstGeom>
          <a:noFill/>
          <a:ln>
            <a:noFill/>
          </a:ln>
        </p:spPr>
        <p:txBody>
          <a:bodyPr wrap="square" lIns="91425" tIns="45700" rIns="91425" bIns="45700" anchor="ctr" anchorCtr="0">
            <a:noAutofit/>
          </a:bodyPr>
          <a:lstStyle/>
          <a:p>
            <a:pPr marR="0">
              <a:lnSpc>
                <a:spcPct val="90000"/>
              </a:lnSpc>
              <a:spcBef>
                <a:spcPts val="0"/>
              </a:spcBef>
              <a:buClr>
                <a:schemeClr val="dk1"/>
              </a:buClr>
              <a:buSzPct val="100000"/>
            </a:pPr>
            <a:r>
              <a:rPr lang="en-US" sz="3400" b="1" dirty="0">
                <a:latin typeface="Times New Roman"/>
                <a:ea typeface="Times New Roman"/>
                <a:cs typeface="Times New Roman"/>
              </a:rPr>
              <a:t>311 Requests and Shelters Allocation</a:t>
            </a:r>
          </a:p>
        </p:txBody>
      </p:sp>
      <p:sp>
        <p:nvSpPr>
          <p:cNvPr id="238" name="Shape 238"/>
          <p:cNvSpPr txBox="1">
            <a:spLocks noGrp="1"/>
          </p:cNvSpPr>
          <p:nvPr>
            <p:ph type="body" idx="1"/>
          </p:nvPr>
        </p:nvSpPr>
        <p:spPr>
          <a:xfrm>
            <a:off x="368075" y="1690700"/>
            <a:ext cx="3175225" cy="4528200"/>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ct val="83333"/>
              <a:buFont typeface="Arial"/>
              <a:buNone/>
            </a:pPr>
            <a:r>
              <a:rPr lang="en-US" sz="2400" b="1" dirty="0"/>
              <a:t>Problem:</a:t>
            </a:r>
          </a:p>
          <a:p>
            <a:pPr marL="228600" marR="0" lvl="0" indent="-228600" algn="l" rtl="0">
              <a:lnSpc>
                <a:spcPct val="90000"/>
              </a:lnSpc>
              <a:spcBef>
                <a:spcPts val="0"/>
              </a:spcBef>
              <a:buClr>
                <a:schemeClr val="dk1"/>
              </a:buClr>
              <a:buSzPct val="83333"/>
              <a:buFont typeface="Arial"/>
              <a:buNone/>
            </a:pPr>
            <a:r>
              <a:rPr lang="en-US" sz="2400" dirty="0"/>
              <a:t>More than 20,000 of</a:t>
            </a:r>
          </a:p>
          <a:p>
            <a:pPr marL="228600" marR="0" lvl="0" indent="-228600" algn="l" rtl="0">
              <a:lnSpc>
                <a:spcPct val="90000"/>
              </a:lnSpc>
              <a:spcBef>
                <a:spcPts val="0"/>
              </a:spcBef>
              <a:buClr>
                <a:schemeClr val="dk1"/>
              </a:buClr>
              <a:buSzPct val="83333"/>
              <a:buFont typeface="Arial"/>
              <a:buNone/>
            </a:pPr>
            <a:r>
              <a:rPr lang="en-US" sz="2400" dirty="0"/>
              <a:t>311 request per year</a:t>
            </a:r>
          </a:p>
          <a:p>
            <a:pPr marL="228600" marR="0" lvl="0" indent="-228600" algn="l" rtl="0">
              <a:lnSpc>
                <a:spcPct val="90000"/>
              </a:lnSpc>
              <a:spcBef>
                <a:spcPts val="0"/>
              </a:spcBef>
              <a:buClr>
                <a:schemeClr val="dk1"/>
              </a:buClr>
              <a:buSzPct val="83333"/>
              <a:buFont typeface="Arial"/>
              <a:buNone/>
            </a:pPr>
            <a:endParaRPr sz="2400" b="1" dirty="0"/>
          </a:p>
          <a:p>
            <a:pPr marL="228600" marR="0" lvl="0" indent="-228600" algn="l" rtl="0">
              <a:lnSpc>
                <a:spcPct val="90000"/>
              </a:lnSpc>
              <a:spcBef>
                <a:spcPts val="0"/>
              </a:spcBef>
              <a:buClr>
                <a:schemeClr val="dk1"/>
              </a:buClr>
              <a:buSzPct val="83333"/>
              <a:buFont typeface="Arial"/>
              <a:buNone/>
            </a:pPr>
            <a:r>
              <a:rPr lang="en-US" sz="2400" b="1" dirty="0"/>
              <a:t>Constraints:</a:t>
            </a:r>
          </a:p>
          <a:p>
            <a:pPr marL="228600" marR="0" lvl="0" indent="-228600" algn="l" rtl="0">
              <a:lnSpc>
                <a:spcPct val="90000"/>
              </a:lnSpc>
              <a:spcBef>
                <a:spcPts val="0"/>
              </a:spcBef>
              <a:buClr>
                <a:schemeClr val="dk1"/>
              </a:buClr>
              <a:buSzPct val="83333"/>
              <a:buFont typeface="Arial"/>
              <a:buNone/>
            </a:pPr>
            <a:r>
              <a:rPr lang="en-US" sz="2400" dirty="0"/>
              <a:t>1.Fund</a:t>
            </a:r>
          </a:p>
          <a:p>
            <a:pPr marL="228600" marR="0" lvl="0" indent="-228600" algn="l" rtl="0">
              <a:lnSpc>
                <a:spcPct val="90000"/>
              </a:lnSpc>
              <a:spcBef>
                <a:spcPts val="0"/>
              </a:spcBef>
              <a:buClr>
                <a:schemeClr val="dk1"/>
              </a:buClr>
              <a:buSzPct val="83333"/>
              <a:buFont typeface="Arial"/>
              <a:buNone/>
            </a:pPr>
            <a:r>
              <a:rPr lang="en-US" sz="2400" dirty="0"/>
              <a:t>2.Time</a:t>
            </a:r>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r>
              <a:rPr lang="en-US" sz="2400" b="1" dirty="0"/>
              <a:t>Goal:</a:t>
            </a:r>
          </a:p>
          <a:p>
            <a:pPr marL="228600" marR="0" lvl="0" indent="-228600" algn="l" rtl="0">
              <a:lnSpc>
                <a:spcPct val="90000"/>
              </a:lnSpc>
              <a:spcBef>
                <a:spcPts val="0"/>
              </a:spcBef>
              <a:buClr>
                <a:schemeClr val="dk1"/>
              </a:buClr>
              <a:buSzPct val="83333"/>
              <a:buFont typeface="Arial"/>
              <a:buNone/>
            </a:pPr>
            <a:r>
              <a:rPr lang="en-US" sz="2400" dirty="0"/>
              <a:t>Allocate resources</a:t>
            </a:r>
          </a:p>
          <a:p>
            <a:pPr marL="228600" marR="0" lvl="0" indent="-228600" algn="l" rtl="0">
              <a:lnSpc>
                <a:spcPct val="90000"/>
              </a:lnSpc>
              <a:spcBef>
                <a:spcPts val="0"/>
              </a:spcBef>
              <a:buClr>
                <a:schemeClr val="dk1"/>
              </a:buClr>
              <a:buSzPct val="83333"/>
              <a:buFont typeface="Arial"/>
              <a:buNone/>
            </a:pPr>
            <a:r>
              <a:rPr lang="en-US" sz="2400" dirty="0"/>
              <a:t>efficiently</a:t>
            </a:r>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127000" marR="0" lvl="0" indent="-127000" algn="l" rtl="0">
              <a:lnSpc>
                <a:spcPct val="90000"/>
              </a:lnSpc>
              <a:spcBef>
                <a:spcPts val="0"/>
              </a:spcBef>
              <a:buClr>
                <a:schemeClr val="dk1"/>
              </a:buClr>
              <a:buSzPct val="83333"/>
              <a:buFont typeface="Arial"/>
              <a:buNone/>
            </a:pPr>
            <a:endParaRPr sz="2400" dirty="0"/>
          </a:p>
        </p:txBody>
      </p:sp>
      <p:pic>
        <p:nvPicPr>
          <p:cNvPr id="239" name="Shape 239"/>
          <p:cNvPicPr preferRelativeResize="0"/>
          <p:nvPr/>
        </p:nvPicPr>
        <p:blipFill>
          <a:blip r:embed="rId3">
            <a:alphaModFix/>
          </a:blip>
          <a:stretch>
            <a:fillRect/>
          </a:stretch>
        </p:blipFill>
        <p:spPr>
          <a:xfrm>
            <a:off x="3890100" y="1448875"/>
            <a:ext cx="8059626" cy="5215949"/>
          </a:xfrm>
          <a:prstGeom prst="rect">
            <a:avLst/>
          </a:prstGeom>
          <a:noFill/>
          <a:ln>
            <a:noFill/>
          </a:ln>
        </p:spPr>
      </p:pic>
      <p:pic>
        <p:nvPicPr>
          <p:cNvPr id="5" name="Shape 231"/>
          <p:cNvPicPr preferRelativeResize="0"/>
          <p:nvPr/>
        </p:nvPicPr>
        <p:blipFill>
          <a:blip r:embed="rId4">
            <a:alphaModFix/>
          </a:blip>
          <a:stretch>
            <a:fillRect/>
          </a:stretch>
        </p:blipFill>
        <p:spPr>
          <a:xfrm>
            <a:off x="419200" y="789000"/>
            <a:ext cx="383400" cy="405975"/>
          </a:xfrm>
          <a:prstGeom prst="rect">
            <a:avLst/>
          </a:prstGeom>
          <a:noFill/>
          <a:ln>
            <a:noFill/>
          </a:ln>
        </p:spPr>
      </p:pic>
    </p:spTree>
    <p:extLst>
      <p:ext uri="{BB962C8B-B14F-4D97-AF65-F5344CB8AC3E}">
        <p14:creationId xmlns:p14="http://schemas.microsoft.com/office/powerpoint/2010/main" val="270600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altLang="zh-CN" sz="3400" b="1" dirty="0">
                <a:latin typeface="Times New Roman"/>
                <a:cs typeface="Times New Roman"/>
              </a:rPr>
              <a:t>Allocation</a:t>
            </a:r>
            <a:r>
              <a:rPr lang="zh-CN" altLang="en-US" sz="3400" b="1" dirty="0">
                <a:latin typeface="Times New Roman"/>
                <a:cs typeface="Times New Roman"/>
              </a:rPr>
              <a:t> </a:t>
            </a:r>
            <a:r>
              <a:rPr lang="en-US" sz="3400" b="1" dirty="0">
                <a:latin typeface="Times New Roman"/>
                <a:cs typeface="Times New Roman"/>
              </a:rPr>
              <a:t>– Build Model</a:t>
            </a:r>
          </a:p>
        </p:txBody>
      </p:sp>
      <p:sp>
        <p:nvSpPr>
          <p:cNvPr id="265" name="Shape 265"/>
          <p:cNvSpPr txBox="1">
            <a:spLocks noGrp="1"/>
          </p:cNvSpPr>
          <p:nvPr>
            <p:ph type="body" idx="1"/>
          </p:nvPr>
        </p:nvSpPr>
        <p:spPr>
          <a:xfrm>
            <a:off x="14050" y="1273084"/>
            <a:ext cx="3801000" cy="5584916"/>
          </a:xfrm>
          <a:prstGeom prst="rect">
            <a:avLst/>
          </a:prstGeom>
          <a:noFill/>
          <a:ln>
            <a:noFill/>
          </a:ln>
        </p:spPr>
        <p:txBody>
          <a:bodyPr wrap="square" lIns="91425" tIns="45700" rIns="91425" bIns="45700" anchor="t" anchorCtr="0">
            <a:noAutofit/>
          </a:bodyPr>
          <a:lstStyle/>
          <a:p>
            <a:pPr lvl="0" indent="0" rtl="0">
              <a:spcBef>
                <a:spcPts val="0"/>
              </a:spcBef>
              <a:buClr>
                <a:schemeClr val="dk1"/>
              </a:buClr>
              <a:buSzPct val="90909"/>
              <a:buFont typeface="Arial"/>
              <a:buNone/>
            </a:pPr>
            <a:r>
              <a:rPr lang="en-US" sz="2200" b="1" dirty="0"/>
              <a:t>Assumption:</a:t>
            </a:r>
          </a:p>
          <a:p>
            <a:pPr indent="0">
              <a:spcBef>
                <a:spcPts val="0"/>
              </a:spcBef>
              <a:buClr>
                <a:schemeClr val="dk1"/>
              </a:buClr>
              <a:buSzPct val="100000"/>
              <a:buNone/>
            </a:pPr>
            <a:r>
              <a:rPr lang="en-US" sz="2200" dirty="0"/>
              <a:t>1. Each 311 call represents one homeless</a:t>
            </a:r>
          </a:p>
          <a:p>
            <a:pPr indent="0">
              <a:spcBef>
                <a:spcPts val="0"/>
              </a:spcBef>
              <a:buClr>
                <a:schemeClr val="dk1"/>
              </a:buClr>
              <a:buSzPct val="100000"/>
              <a:buNone/>
            </a:pPr>
            <a:r>
              <a:rPr lang="en-US" sz="2200" dirty="0"/>
              <a:t>2. Each 311 call report happened at the place where the homeless stay </a:t>
            </a:r>
          </a:p>
          <a:p>
            <a:pPr indent="0">
              <a:spcBef>
                <a:spcPts val="0"/>
              </a:spcBef>
              <a:buClr>
                <a:schemeClr val="dk1"/>
              </a:buClr>
              <a:buSzPct val="100000"/>
              <a:buNone/>
            </a:pPr>
            <a:endParaRPr lang="en-US" sz="2200" dirty="0"/>
          </a:p>
          <a:p>
            <a:pPr lvl="0" indent="0" rtl="0">
              <a:spcBef>
                <a:spcPts val="0"/>
              </a:spcBef>
              <a:buClr>
                <a:schemeClr val="dk1"/>
              </a:buClr>
              <a:buSzPct val="90909"/>
              <a:buFont typeface="Arial"/>
              <a:buNone/>
            </a:pPr>
            <a:r>
              <a:rPr lang="en-US" sz="2200" b="1" dirty="0"/>
              <a:t>Indicators: </a:t>
            </a:r>
          </a:p>
          <a:p>
            <a:pPr lvl="0" indent="0">
              <a:spcBef>
                <a:spcPts val="0"/>
              </a:spcBef>
              <a:buClr>
                <a:schemeClr val="dk1"/>
              </a:buClr>
              <a:buSzPct val="100000"/>
              <a:buNone/>
            </a:pPr>
            <a:r>
              <a:rPr lang="en-US" altLang="zh-TW" sz="2200" dirty="0"/>
              <a:t>1.Distance to shelters</a:t>
            </a:r>
          </a:p>
          <a:p>
            <a:pPr lvl="0" indent="0">
              <a:spcBef>
                <a:spcPts val="0"/>
              </a:spcBef>
              <a:buClr>
                <a:schemeClr val="dk1"/>
              </a:buClr>
              <a:buSzPct val="100000"/>
              <a:buNone/>
            </a:pPr>
            <a:r>
              <a:rPr lang="en-US" altLang="zh-TW" sz="2200" dirty="0"/>
              <a:t>2.Shelter Capacity</a:t>
            </a:r>
          </a:p>
          <a:p>
            <a:pPr lvl="0" indent="0">
              <a:spcBef>
                <a:spcPts val="0"/>
              </a:spcBef>
              <a:buClr>
                <a:schemeClr val="dk1"/>
              </a:buClr>
              <a:buSzPct val="100000"/>
              <a:buNone/>
            </a:pPr>
            <a:endParaRPr lang="en-US" sz="2200" b="1" dirty="0"/>
          </a:p>
          <a:p>
            <a:pPr lvl="0" indent="0">
              <a:spcBef>
                <a:spcPts val="0"/>
              </a:spcBef>
              <a:buClr>
                <a:schemeClr val="dk1"/>
              </a:buClr>
              <a:buSzPct val="100000"/>
              <a:buNone/>
            </a:pPr>
            <a:r>
              <a:rPr lang="en-US" sz="2200" b="1" dirty="0"/>
              <a:t>Model cons:</a:t>
            </a:r>
            <a:endParaRPr lang="en-US" sz="2200" dirty="0"/>
          </a:p>
          <a:p>
            <a:pPr lvl="0" indent="0">
              <a:spcBef>
                <a:spcPts val="0"/>
              </a:spcBef>
              <a:buClr>
                <a:schemeClr val="dk1"/>
              </a:buClr>
              <a:buSzPct val="100000"/>
              <a:buNone/>
            </a:pPr>
            <a:r>
              <a:rPr lang="en-US" altLang="zh-CN" sz="2200" dirty="0"/>
              <a:t>-</a:t>
            </a:r>
            <a:r>
              <a:rPr lang="zh-CN" altLang="en-US" sz="2200" dirty="0"/>
              <a:t> </a:t>
            </a:r>
            <a:r>
              <a:rPr lang="en-US" sz="2200" dirty="0"/>
              <a:t>Lack of info for shelters and homeless</a:t>
            </a:r>
          </a:p>
          <a:p>
            <a:pPr marL="228600" marR="0" lvl="0" indent="-228600" algn="l" rtl="0">
              <a:lnSpc>
                <a:spcPct val="90000"/>
              </a:lnSpc>
              <a:spcBef>
                <a:spcPts val="0"/>
              </a:spcBef>
              <a:buClr>
                <a:schemeClr val="dk1"/>
              </a:buClr>
              <a:buSzPct val="90909"/>
              <a:buFont typeface="Arial"/>
              <a:buNone/>
            </a:pPr>
            <a:endParaRPr sz="2200" dirty="0"/>
          </a:p>
        </p:txBody>
      </p:sp>
      <p:pic>
        <p:nvPicPr>
          <p:cNvPr id="267" name="Shape 267"/>
          <p:cNvPicPr preferRelativeResize="0"/>
          <p:nvPr/>
        </p:nvPicPr>
        <p:blipFill>
          <a:blip r:embed="rId3">
            <a:alphaModFix/>
          </a:blip>
          <a:stretch>
            <a:fillRect/>
          </a:stretch>
        </p:blipFill>
        <p:spPr>
          <a:xfrm>
            <a:off x="3695779" y="1273084"/>
            <a:ext cx="8012517" cy="5425890"/>
          </a:xfrm>
          <a:prstGeom prst="rect">
            <a:avLst/>
          </a:prstGeom>
          <a:noFill/>
          <a:ln>
            <a:noFill/>
          </a:ln>
        </p:spPr>
      </p:pic>
      <p:pic>
        <p:nvPicPr>
          <p:cNvPr id="6" name="Shape 231"/>
          <p:cNvPicPr preferRelativeResize="0"/>
          <p:nvPr/>
        </p:nvPicPr>
        <p:blipFill>
          <a:blip r:embed="rId4">
            <a:alphaModFix/>
          </a:blip>
          <a:stretch>
            <a:fillRect/>
          </a:stretch>
        </p:blipFill>
        <p:spPr>
          <a:xfrm>
            <a:off x="385000" y="867109"/>
            <a:ext cx="383400" cy="405975"/>
          </a:xfrm>
          <a:prstGeom prst="rect">
            <a:avLst/>
          </a:prstGeom>
          <a:noFill/>
          <a:ln>
            <a:noFill/>
          </a:ln>
        </p:spPr>
      </p:pic>
    </p:spTree>
    <p:extLst>
      <p:ext uri="{BB962C8B-B14F-4D97-AF65-F5344CB8AC3E}">
        <p14:creationId xmlns:p14="http://schemas.microsoft.com/office/powerpoint/2010/main" val="169027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97743" y="4352298"/>
            <a:ext cx="3626848" cy="584775"/>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Crime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205081"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021" y="954158"/>
            <a:ext cx="3818814" cy="3284468"/>
          </a:xfrm>
          <a:prstGeom prst="ellipse">
            <a:avLst/>
          </a:prstGeom>
          <a:ln>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Shape 306"/>
          <p:cNvSpPr txBox="1">
            <a:spLocks noGrp="1"/>
          </p:cNvSpPr>
          <p:nvPr>
            <p:ph type="title"/>
          </p:nvPr>
        </p:nvSpPr>
        <p:spPr>
          <a:xfrm>
            <a:off x="935290" y="-151681"/>
            <a:ext cx="6886096" cy="1217352"/>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Crime—Distribution of Victim Age</a:t>
            </a:r>
          </a:p>
        </p:txBody>
      </p:sp>
      <p:pic>
        <p:nvPicPr>
          <p:cNvPr id="307" name="Shape 307"/>
          <p:cNvPicPr preferRelativeResize="0"/>
          <p:nvPr/>
        </p:nvPicPr>
        <p:blipFill>
          <a:blip r:embed="rId3">
            <a:extLst>
              <a:ext uri="{28A0092B-C50C-407E-A947-70E740481C1C}">
                <a14:useLocalDpi xmlns:a14="http://schemas.microsoft.com/office/drawing/2010/main" val="0"/>
              </a:ext>
            </a:extLst>
          </a:blip>
          <a:stretch>
            <a:fillRect/>
          </a:stretch>
        </p:blipFill>
        <p:spPr>
          <a:xfrm>
            <a:off x="1413107" y="775504"/>
            <a:ext cx="9143004" cy="5823995"/>
          </a:xfrm>
          <a:prstGeom prst="rect">
            <a:avLst/>
          </a:prstGeom>
          <a:noFill/>
          <a:ln>
            <a:noFill/>
          </a:ln>
        </p:spPr>
      </p:pic>
      <p:pic>
        <p:nvPicPr>
          <p:cNvPr id="8" name="Shape 231"/>
          <p:cNvPicPr preferRelativeResize="0"/>
          <p:nvPr/>
        </p:nvPicPr>
        <p:blipFill>
          <a:blip r:embed="rId4">
            <a:alphaModFix/>
          </a:blip>
          <a:stretch>
            <a:fillRect/>
          </a:stretch>
        </p:blipFill>
        <p:spPr>
          <a:xfrm>
            <a:off x="436139" y="254007"/>
            <a:ext cx="383400" cy="405975"/>
          </a:xfrm>
          <a:prstGeom prst="rect">
            <a:avLst/>
          </a:prstGeom>
          <a:noFill/>
          <a:ln>
            <a:noFill/>
          </a:ln>
        </p:spPr>
      </p:pic>
      <p:sp>
        <p:nvSpPr>
          <p:cNvPr id="5" name="Rectangle 4"/>
          <p:cNvSpPr/>
          <p:nvPr/>
        </p:nvSpPr>
        <p:spPr>
          <a:xfrm>
            <a:off x="5343526" y="1065671"/>
            <a:ext cx="1100138" cy="498599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7744" y="1683889"/>
            <a:ext cx="3647739" cy="1325563"/>
          </a:xfrm>
          <a:prstGeom prst="rect">
            <a:avLst/>
          </a:prstGeom>
          <a:noFill/>
          <a:ln>
            <a:noFill/>
          </a:ln>
        </p:spPr>
        <p:txBody>
          <a:bodyPr wrap="square" lIns="91425" tIns="45700" rIns="91425" bIns="45700" anchor="ctr" anchorCtr="0">
            <a:noAutofit/>
          </a:bodyPr>
          <a:lstStyle/>
          <a:p>
            <a:pPr marL="0" marR="0" lvl="0" indent="-251396" algn="l" rtl="0">
              <a:lnSpc>
                <a:spcPct val="90000"/>
              </a:lnSpc>
              <a:spcBef>
                <a:spcPts val="0"/>
              </a:spcBef>
              <a:buClr>
                <a:schemeClr val="dk1"/>
              </a:buClr>
              <a:buSzPct val="99974"/>
              <a:buFont typeface="Calibri"/>
              <a:buNone/>
            </a:pP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lang="en-US" sz="3959" b="0" i="0" u="none" strike="noStrike" cap="none">
              <a:solidFill>
                <a:schemeClr val="dk1"/>
              </a:solidFill>
              <a:latin typeface="Calibri"/>
              <a:ea typeface="Calibri"/>
              <a:cs typeface="Calibri"/>
              <a:sym typeface="Calibri"/>
            </a:endParaRPr>
          </a:p>
        </p:txBody>
      </p:sp>
      <p:pic>
        <p:nvPicPr>
          <p:cNvPr id="215" name="Shape 215"/>
          <p:cNvPicPr preferRelativeResize="0"/>
          <p:nvPr/>
        </p:nvPicPr>
        <p:blipFill>
          <a:blip r:embed="rId3">
            <a:extLst>
              <a:ext uri="{28A0092B-C50C-407E-A947-70E740481C1C}">
                <a14:useLocalDpi xmlns:a14="http://schemas.microsoft.com/office/drawing/2010/main" val="0"/>
              </a:ext>
            </a:extLst>
          </a:blip>
          <a:stretch>
            <a:fillRect/>
          </a:stretch>
        </p:blipFill>
        <p:spPr>
          <a:xfrm>
            <a:off x="2452744" y="182881"/>
            <a:ext cx="9739256" cy="6467302"/>
          </a:xfrm>
          <a:prstGeom prst="rect">
            <a:avLst/>
          </a:prstGeom>
          <a:noFill/>
          <a:ln>
            <a:noFill/>
          </a:ln>
        </p:spPr>
      </p:pic>
      <p:sp>
        <p:nvSpPr>
          <p:cNvPr id="217" name="Shape 217"/>
          <p:cNvSpPr/>
          <p:nvPr/>
        </p:nvSpPr>
        <p:spPr>
          <a:xfrm rot="-5400000">
            <a:off x="-90628" y="1979303"/>
            <a:ext cx="2634000" cy="2452744"/>
          </a:xfrm>
          <a:prstGeom prst="downArrow">
            <a:avLst>
              <a:gd name="adj1" fmla="val 100000"/>
              <a:gd name="adj2" fmla="val 15788"/>
            </a:avLst>
          </a:prstGeom>
          <a:solidFill>
            <a:srgbClr val="262626"/>
          </a:solidFill>
          <a:ln>
            <a:noFill/>
          </a:ln>
        </p:spPr>
        <p:txBody>
          <a:bodyPr wrap="square" lIns="91425" tIns="45700" rIns="91425" bIns="45700" anchor="ctr" anchorCtr="0">
            <a:noAutofit/>
          </a:bodyPr>
          <a:lstStyle/>
          <a:p>
            <a:pPr marL="0" marR="0" lvl="0" indent="0" algn="ctr" rtl="0">
              <a:spcBef>
                <a:spcPts val="0"/>
              </a:spcBef>
              <a:buSzPct val="25000"/>
              <a:buNone/>
            </a:pPr>
            <a:endParaRPr sz="1800">
              <a:solidFill>
                <a:schemeClr val="lt1"/>
              </a:solidFill>
              <a:latin typeface="Calibri"/>
              <a:ea typeface="Calibri"/>
              <a:cs typeface="Calibri"/>
              <a:sym typeface="Calibri"/>
            </a:endParaRPr>
          </a:p>
        </p:txBody>
      </p:sp>
      <p:sp>
        <p:nvSpPr>
          <p:cNvPr id="218" name="Shape 218"/>
          <p:cNvSpPr txBox="1">
            <a:spLocks noGrp="1"/>
          </p:cNvSpPr>
          <p:nvPr>
            <p:ph type="title"/>
          </p:nvPr>
        </p:nvSpPr>
        <p:spPr>
          <a:xfrm>
            <a:off x="117812" y="2074988"/>
            <a:ext cx="219870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spTree>
    <p:extLst>
      <p:ext uri="{BB962C8B-B14F-4D97-AF65-F5344CB8AC3E}">
        <p14:creationId xmlns:p14="http://schemas.microsoft.com/office/powerpoint/2010/main" val="138402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7744" y="1683889"/>
            <a:ext cx="3647739" cy="1325563"/>
          </a:xfrm>
          <a:prstGeom prst="rect">
            <a:avLst/>
          </a:prstGeom>
          <a:noFill/>
          <a:ln>
            <a:noFill/>
          </a:ln>
        </p:spPr>
        <p:txBody>
          <a:bodyPr wrap="square" lIns="91425" tIns="45700" rIns="91425" bIns="45700" anchor="ctr" anchorCtr="0">
            <a:noAutofit/>
          </a:bodyPr>
          <a:lstStyle/>
          <a:p>
            <a:pPr marL="0" marR="0" lvl="0" indent="-251396" algn="l" rtl="0">
              <a:lnSpc>
                <a:spcPct val="90000"/>
              </a:lnSpc>
              <a:spcBef>
                <a:spcPts val="0"/>
              </a:spcBef>
              <a:buClr>
                <a:schemeClr val="dk1"/>
              </a:buClr>
              <a:buSzPct val="99974"/>
              <a:buFont typeface="Calibri"/>
              <a:buNone/>
            </a:pP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lang="en-US" sz="3959" b="0" i="0" u="none" strike="noStrike" cap="none">
              <a:solidFill>
                <a:schemeClr val="dk1"/>
              </a:solidFill>
              <a:latin typeface="Calibri"/>
              <a:ea typeface="Calibri"/>
              <a:cs typeface="Calibri"/>
              <a:sym typeface="Calibri"/>
            </a:endParaRPr>
          </a:p>
        </p:txBody>
      </p:sp>
      <p:sp>
        <p:nvSpPr>
          <p:cNvPr id="218" name="Shape 218"/>
          <p:cNvSpPr txBox="1">
            <a:spLocks noGrp="1"/>
          </p:cNvSpPr>
          <p:nvPr>
            <p:ph type="title"/>
          </p:nvPr>
        </p:nvSpPr>
        <p:spPr>
          <a:xfrm>
            <a:off x="-32274" y="1802635"/>
            <a:ext cx="201832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018" y="133005"/>
            <a:ext cx="9706982" cy="6500552"/>
          </a:xfrm>
          <a:prstGeom prst="rect">
            <a:avLst/>
          </a:prstGeom>
        </p:spPr>
      </p:pic>
      <p:sp>
        <p:nvSpPr>
          <p:cNvPr id="6" name="Shape 217"/>
          <p:cNvSpPr/>
          <p:nvPr/>
        </p:nvSpPr>
        <p:spPr>
          <a:xfrm rot="-5400000">
            <a:off x="-90628" y="1979303"/>
            <a:ext cx="2634000" cy="2452744"/>
          </a:xfrm>
          <a:prstGeom prst="downArrow">
            <a:avLst>
              <a:gd name="adj1" fmla="val 100000"/>
              <a:gd name="adj2" fmla="val 15788"/>
            </a:avLst>
          </a:prstGeom>
          <a:solidFill>
            <a:srgbClr val="262626"/>
          </a:solidFill>
          <a:ln>
            <a:noFill/>
          </a:ln>
        </p:spPr>
        <p:txBody>
          <a:bodyPr wrap="square" lIns="91425" tIns="45700" rIns="91425" bIns="45700" anchor="ctr" anchorCtr="0">
            <a:noAutofit/>
          </a:bodyPr>
          <a:lstStyle/>
          <a:p>
            <a:pPr marL="0" marR="0" lvl="0" indent="0" algn="ctr" rtl="0">
              <a:spcBef>
                <a:spcPts val="0"/>
              </a:spcBef>
              <a:buSzPct val="25000"/>
              <a:buNone/>
            </a:pPr>
            <a:endParaRPr sz="1800">
              <a:solidFill>
                <a:schemeClr val="lt1"/>
              </a:solidFill>
              <a:latin typeface="Calibri"/>
              <a:ea typeface="Calibri"/>
              <a:cs typeface="Calibri"/>
              <a:sym typeface="Calibri"/>
            </a:endParaRPr>
          </a:p>
        </p:txBody>
      </p:sp>
      <p:sp>
        <p:nvSpPr>
          <p:cNvPr id="8" name="Shape 218"/>
          <p:cNvSpPr txBox="1">
            <a:spLocks/>
          </p:cNvSpPr>
          <p:nvPr/>
        </p:nvSpPr>
        <p:spPr>
          <a:xfrm>
            <a:off x="36832" y="1988948"/>
            <a:ext cx="2198700" cy="2278500"/>
          </a:xfrm>
          <a:prstGeom prst="rect">
            <a:avLst/>
          </a:prstGeom>
          <a:noFill/>
          <a:ln>
            <a:noFill/>
          </a:ln>
        </p:spPr>
        <p:txBody>
          <a:bodyPr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Bef>
                <a:spcPts val="0"/>
              </a:spcBef>
              <a:buClr>
                <a:schemeClr val="lt1"/>
              </a:buClr>
              <a:buSzPct val="120000"/>
              <a:buFont typeface="Calibri"/>
              <a:buNone/>
            </a:pPr>
            <a:r>
              <a:rPr lang="en-US" sz="3000" dirty="0">
                <a:solidFill>
                  <a:schemeClr val="lt1"/>
                </a:solidFill>
              </a:rPr>
              <a:t> </a:t>
            </a:r>
            <a:r>
              <a:rPr lang="en-US" sz="3000" dirty="0">
                <a:solidFill>
                  <a:schemeClr val="lt1"/>
                </a:solidFill>
                <a:latin typeface="Calibri"/>
                <a:ea typeface="Calibri"/>
                <a:cs typeface="Calibri"/>
                <a:sym typeface="Calibri"/>
              </a:rPr>
              <a:t>Top 10 Homeless Community</a:t>
            </a:r>
          </a:p>
          <a:p>
            <a:pPr indent="-228600">
              <a:spcBef>
                <a:spcPts val="0"/>
              </a:spcBef>
              <a:buClr>
                <a:schemeClr val="lt1"/>
              </a:buClr>
              <a:buSzPct val="120000"/>
              <a:buFont typeface="Calibri"/>
              <a:buNone/>
            </a:pPr>
            <a:r>
              <a:rPr lang="en-US" sz="3000" dirty="0">
                <a:solidFill>
                  <a:schemeClr val="lt1"/>
                </a:solidFill>
                <a:latin typeface="Calibri"/>
                <a:ea typeface="Calibri"/>
                <a:cs typeface="Calibri"/>
                <a:sym typeface="Calibri"/>
              </a:rPr>
              <a:t>- Crime Ratio </a:t>
            </a:r>
          </a:p>
        </p:txBody>
      </p:sp>
      <p:sp>
        <p:nvSpPr>
          <p:cNvPr id="9" name="Rectangle 8"/>
          <p:cNvSpPr/>
          <p:nvPr/>
        </p:nvSpPr>
        <p:spPr>
          <a:xfrm>
            <a:off x="4775501" y="548641"/>
            <a:ext cx="1808179" cy="55030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144250" y="548641"/>
            <a:ext cx="885825" cy="55030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5227007" y="1044277"/>
                <a:ext cx="7294311" cy="1170577"/>
              </a:xfrm>
              <a:prstGeom prst="rect">
                <a:avLst/>
              </a:prstGeom>
              <a:noFill/>
            </p:spPr>
            <p:txBody>
              <a:bodyPr wrap="square" rtlCol="0">
                <a:spAutoFit/>
              </a:bodyPr>
              <a:lstStyle/>
              <a:p>
                <a:pPr algn="ctr"/>
                <a:r>
                  <a:rPr lang="en-US" sz="1600" b="1" dirty="0">
                    <a:latin typeface="Times New Roman" charset="0"/>
                    <a:ea typeface="Times New Roman" charset="0"/>
                    <a:cs typeface="Times New Roman" charset="0"/>
                  </a:rPr>
                  <a:t>Crime ratio =  </a:t>
                </a:r>
              </a:p>
              <a:p>
                <a:pPr algn="ctr"/>
                <a:endParaRPr lang="en-US" sz="700" b="1"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f>
                        <m:fPr>
                          <m:ctrlPr>
                            <a:rPr lang="mr-IN" sz="1400" b="1" i="1" smtClean="0">
                              <a:latin typeface="Cambria Math" charset="0"/>
                              <a:ea typeface="Times New Roman" charset="0"/>
                              <a:cs typeface="Times New Roman" charset="0"/>
                            </a:rPr>
                          </m:ctrlPr>
                        </m:fPr>
                        <m:num>
                          <m:r>
                            <a:rPr lang="en-US" sz="1400" b="1" i="1" smtClean="0">
                              <a:latin typeface="Cambria Math" charset="0"/>
                              <a:ea typeface="Times New Roman" charset="0"/>
                              <a:cs typeface="Times New Roman" charset="0"/>
                            </a:rPr>
                            <m:t>𝒕𝒉𝒆</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𝒏𝒖𝒎𝒃𝒆𝒓</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𝒐𝒇</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𝒄𝒓𝒊𝒎𝒆</m:t>
                          </m:r>
                        </m:num>
                        <m:den>
                          <m:r>
                            <a:rPr lang="en-US" sz="1400" b="1" i="1" smtClean="0">
                              <a:latin typeface="Cambria Math" charset="0"/>
                              <a:ea typeface="Times New Roman" charset="0"/>
                              <a:cs typeface="Times New Roman" charset="0"/>
                            </a:rPr>
                            <m:t>𝒕𝒉𝒆</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𝒏𝒖𝒎𝒃𝒆𝒓</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𝒐𝒇</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𝒕𝒐𝒕𝒂𝒍</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𝒉𝒐𝒎𝒆𝒍𝒆𝒔𝒔</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𝒑𝒆𝒐𝒑𝒍𝒆</m:t>
                          </m:r>
                        </m:den>
                      </m:f>
                    </m:oMath>
                  </m:oMathPara>
                </a14:m>
                <a:endParaRPr lang="en-US" sz="1600" b="1" dirty="0"/>
              </a:p>
              <a:p>
                <a:endParaRPr lang="en-US"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5227007" y="1044277"/>
                <a:ext cx="7294311" cy="1170577"/>
              </a:xfrm>
              <a:prstGeom prst="rect">
                <a:avLst/>
              </a:prstGeom>
              <a:blipFill rotWithShape="0">
                <a:blip r:embed="rId4"/>
                <a:stretch>
                  <a:fillRect t="-1563" b="-4688"/>
                </a:stretch>
              </a:blipFill>
            </p:spPr>
            <p:txBody>
              <a:bodyPr/>
              <a:lstStyle/>
              <a:p>
                <a:r>
                  <a:rPr lang="en-US">
                    <a:noFill/>
                  </a:rPr>
                  <a:t> </a:t>
                </a:r>
              </a:p>
            </p:txBody>
          </p:sp>
        </mc:Fallback>
      </mc:AlternateContent>
    </p:spTree>
    <p:extLst>
      <p:ext uri="{BB962C8B-B14F-4D97-AF65-F5344CB8AC3E}">
        <p14:creationId xmlns:p14="http://schemas.microsoft.com/office/powerpoint/2010/main" val="161501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22165" y="2758440"/>
            <a:ext cx="1188720" cy="118872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3855720" y="2758440"/>
            <a:ext cx="5516880" cy="11582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4175760" y="2875895"/>
            <a:ext cx="2954655" cy="923330"/>
          </a:xfrm>
          <a:prstGeom prst="rect">
            <a:avLst/>
          </a:prstGeom>
          <a:noFill/>
        </p:spPr>
        <p:txBody>
          <a:bodyPr wrap="none" rtlCol="0">
            <a:spAutoFit/>
          </a:bodyPr>
          <a:lstStyle/>
          <a:p>
            <a:r>
              <a:rPr lang="en-US" altLang="zh-CN" sz="5400" dirty="0">
                <a:solidFill>
                  <a:srgbClr val="FFC001"/>
                </a:solidFill>
                <a:latin typeface="+mj-lt"/>
              </a:rPr>
              <a:t>ONTENT</a:t>
            </a:r>
            <a:endParaRPr lang="zh-CN" altLang="en-US" sz="5400" dirty="0">
              <a:solidFill>
                <a:srgbClr val="FFC001"/>
              </a:solidFill>
              <a:latin typeface="+mj-lt"/>
            </a:endParaRPr>
          </a:p>
        </p:txBody>
      </p:sp>
      <p:sp>
        <p:nvSpPr>
          <p:cNvPr id="7" name="文本框 6"/>
          <p:cNvSpPr txBox="1"/>
          <p:nvPr/>
        </p:nvSpPr>
        <p:spPr>
          <a:xfrm>
            <a:off x="3177329" y="2891134"/>
            <a:ext cx="646331" cy="923330"/>
          </a:xfrm>
          <a:prstGeom prst="rect">
            <a:avLst/>
          </a:prstGeom>
          <a:noFill/>
        </p:spPr>
        <p:txBody>
          <a:bodyPr wrap="none" rtlCol="0">
            <a:spAutoFit/>
          </a:bodyPr>
          <a:lstStyle/>
          <a:p>
            <a:r>
              <a:rPr lang="en-US" altLang="zh-CN" sz="5400" dirty="0">
                <a:solidFill>
                  <a:srgbClr val="FFC001"/>
                </a:solidFill>
                <a:latin typeface="+mj-lt"/>
              </a:rPr>
              <a:t>C</a:t>
            </a:r>
            <a:endParaRPr lang="zh-CN" altLang="en-US" sz="5400" dirty="0">
              <a:solidFill>
                <a:srgbClr val="FFC001"/>
              </a:solidFill>
              <a:latin typeface="+mj-lt"/>
            </a:endParaRPr>
          </a:p>
        </p:txBody>
      </p:sp>
      <p:sp>
        <p:nvSpPr>
          <p:cNvPr id="10" name="文本框 9"/>
          <p:cNvSpPr txBox="1"/>
          <p:nvPr/>
        </p:nvSpPr>
        <p:spPr>
          <a:xfrm>
            <a:off x="1496281" y="1066798"/>
            <a:ext cx="721672"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01</a:t>
            </a:r>
            <a:endParaRPr lang="zh-CN" altLang="en-US" sz="4800" dirty="0">
              <a:latin typeface="Yu Gothic UI Light" panose="020B0300000000000000" pitchFamily="34" charset="-128"/>
              <a:ea typeface="Yu Gothic UI Light" panose="020B0300000000000000" pitchFamily="34" charset="-128"/>
            </a:endParaRPr>
          </a:p>
        </p:txBody>
      </p:sp>
      <p:sp>
        <p:nvSpPr>
          <p:cNvPr id="11" name="矩形 10"/>
          <p:cNvSpPr/>
          <p:nvPr/>
        </p:nvSpPr>
        <p:spPr>
          <a:xfrm>
            <a:off x="2553509" y="997463"/>
            <a:ext cx="4172938" cy="461665"/>
          </a:xfrm>
          <a:prstGeom prst="rect">
            <a:avLst/>
          </a:prstGeom>
        </p:spPr>
        <p:txBody>
          <a:bodyPr wrap="none">
            <a:spAutoFit/>
          </a:bodyPr>
          <a:lstStyle/>
          <a:p>
            <a:pPr lvl="0" algn="ctr"/>
            <a:r>
              <a:rPr lang="en-US" altLang="zh-CN" sz="2400" dirty="0">
                <a:solidFill>
                  <a:srgbClr val="FFC001"/>
                </a:solidFill>
                <a:latin typeface="+mj-lt"/>
                <a:cs typeface="Times New Roman" pitchFamily="18" charset="0"/>
              </a:rPr>
              <a:t>Background and Issue Identified</a:t>
            </a:r>
            <a:endParaRPr lang="zh-CN" altLang="en-US" sz="2400" dirty="0">
              <a:solidFill>
                <a:srgbClr val="FFC001"/>
              </a:solidFill>
              <a:latin typeface="+mj-lt"/>
              <a:cs typeface="Times New Roman" pitchFamily="18" charset="0"/>
            </a:endParaRPr>
          </a:p>
        </p:txBody>
      </p:sp>
      <p:sp>
        <p:nvSpPr>
          <p:cNvPr id="12" name="文本框 11"/>
          <p:cNvSpPr txBox="1"/>
          <p:nvPr/>
        </p:nvSpPr>
        <p:spPr>
          <a:xfrm>
            <a:off x="2412440" y="1482298"/>
            <a:ext cx="3805894" cy="830997"/>
          </a:xfrm>
          <a:prstGeom prst="rect">
            <a:avLst/>
          </a:prstGeom>
          <a:noFill/>
        </p:spPr>
        <p:txBody>
          <a:bodyPr wrap="square" rtlCol="0">
            <a:spAutoFit/>
          </a:bodyPr>
          <a:lstStyle/>
          <a:p>
            <a:pPr>
              <a:spcBef>
                <a:spcPts val="0"/>
              </a:spcBef>
              <a:buNone/>
            </a:pPr>
            <a:r>
              <a:rPr lang="en-US" altLang="zh-CN" sz="1600" dirty="0">
                <a:solidFill>
                  <a:srgbClr val="3A3A3A"/>
                </a:solidFill>
                <a:latin typeface="Calibri Light" panose="020F0302020204030204" pitchFamily="34" charset="0"/>
              </a:rPr>
              <a:t>--   LA, the Capital of Homelessness</a:t>
            </a:r>
          </a:p>
          <a:p>
            <a:r>
              <a:rPr lang="en-US" altLang="zh-CN" sz="1600" dirty="0">
                <a:solidFill>
                  <a:srgbClr val="3A3A3A"/>
                </a:solidFill>
                <a:latin typeface="Calibri Light" panose="020F0302020204030204" pitchFamily="34" charset="0"/>
              </a:rPr>
              <a:t>--   Issue Identified</a:t>
            </a:r>
          </a:p>
          <a:p>
            <a:r>
              <a:rPr lang="en-US" altLang="zh-CN" sz="1600" dirty="0">
                <a:solidFill>
                  <a:srgbClr val="3A3A3A"/>
                </a:solidFill>
                <a:latin typeface="Calibri Light" panose="020F0302020204030204" pitchFamily="34" charset="0"/>
              </a:rPr>
              <a:t>--   Five Datasets Used</a:t>
            </a:r>
          </a:p>
        </p:txBody>
      </p:sp>
      <p:cxnSp>
        <p:nvCxnSpPr>
          <p:cNvPr id="14" name="直接连接符 13"/>
          <p:cNvCxnSpPr/>
          <p:nvPr/>
        </p:nvCxnSpPr>
        <p:spPr>
          <a:xfrm>
            <a:off x="2282782" y="115913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715878" y="1067388"/>
            <a:ext cx="5213802" cy="1252102"/>
            <a:chOff x="1345813" y="431888"/>
            <a:chExt cx="5213802" cy="1252102"/>
          </a:xfrm>
        </p:grpSpPr>
        <p:sp>
          <p:nvSpPr>
            <p:cNvPr id="17" name="文本框 16"/>
            <p:cNvSpPr txBox="1"/>
            <p:nvPr/>
          </p:nvSpPr>
          <p:spPr>
            <a:xfrm>
              <a:off x="1345813" y="431888"/>
              <a:ext cx="829073"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02</a:t>
              </a:r>
              <a:endParaRPr lang="zh-CN" altLang="en-US" sz="4800" dirty="0">
                <a:latin typeface="Yu Gothic UI Light" panose="020B0300000000000000" pitchFamily="34" charset="-128"/>
                <a:ea typeface="Yu Gothic UI Light" panose="020B0300000000000000" pitchFamily="34" charset="-128"/>
              </a:endParaRPr>
            </a:p>
          </p:txBody>
        </p:sp>
        <p:sp>
          <p:nvSpPr>
            <p:cNvPr id="18" name="矩形 17"/>
            <p:cNvSpPr/>
            <p:nvPr/>
          </p:nvSpPr>
          <p:spPr>
            <a:xfrm>
              <a:off x="2368403" y="529827"/>
              <a:ext cx="4191212" cy="461665"/>
            </a:xfrm>
            <a:prstGeom prst="rect">
              <a:avLst/>
            </a:prstGeom>
          </p:spPr>
          <p:txBody>
            <a:bodyPr wrap="none">
              <a:spAutoFit/>
            </a:bodyPr>
            <a:lstStyle/>
            <a:p>
              <a:pPr lvl="0" algn="ctr"/>
              <a:r>
                <a:rPr lang="en-US" altLang="zh-CN" sz="2400" dirty="0">
                  <a:solidFill>
                    <a:srgbClr val="FFC001"/>
                  </a:solidFill>
                  <a:latin typeface="+mj-lt"/>
                  <a:cs typeface="Times New Roman" pitchFamily="18" charset="0"/>
                </a:rPr>
                <a:t>Data Visualization and Analysis </a:t>
              </a:r>
              <a:endParaRPr lang="zh-CN" altLang="en-US" sz="2400" dirty="0">
                <a:solidFill>
                  <a:srgbClr val="FFC001"/>
                </a:solidFill>
                <a:latin typeface="+mj-lt"/>
                <a:cs typeface="Times New Roman" pitchFamily="18" charset="0"/>
              </a:endParaRPr>
            </a:p>
          </p:txBody>
        </p:sp>
        <p:sp>
          <p:nvSpPr>
            <p:cNvPr id="19" name="文本框 18"/>
            <p:cNvSpPr txBox="1"/>
            <p:nvPr/>
          </p:nvSpPr>
          <p:spPr>
            <a:xfrm>
              <a:off x="2385179" y="1314658"/>
              <a:ext cx="2924902" cy="369332"/>
            </a:xfrm>
            <a:prstGeom prst="rect">
              <a:avLst/>
            </a:prstGeom>
            <a:noFill/>
          </p:spPr>
          <p:txBody>
            <a:bodyPr wrap="square" rtlCol="0">
              <a:spAutoFit/>
            </a:bodyPr>
            <a:lstStyle/>
            <a:p>
              <a:pPr algn="just"/>
              <a:endParaRPr lang="zh-CN" altLang="en-US" b="1" dirty="0">
                <a:solidFill>
                  <a:srgbClr val="3A3A3A"/>
                </a:solidFill>
                <a:latin typeface="Calibri Light" panose="020F0302020204030204" pitchFamily="34" charset="0"/>
              </a:endParaRPr>
            </a:p>
          </p:txBody>
        </p:sp>
        <p:cxnSp>
          <p:nvCxnSpPr>
            <p:cNvPr id="20" name="直接连接符 19"/>
            <p:cNvCxnSpPr/>
            <p:nvPr/>
          </p:nvCxnSpPr>
          <p:spPr>
            <a:xfrm>
              <a:off x="2337755" y="50046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4175760" y="4228152"/>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03</a:t>
            </a:r>
            <a:endParaRPr lang="zh-CN" altLang="en-US" sz="4800" dirty="0">
              <a:latin typeface="Yu Gothic UI Light" panose="020B0300000000000000" pitchFamily="34" charset="-128"/>
              <a:ea typeface="Yu Gothic UI Light" panose="020B0300000000000000" pitchFamily="34" charset="-128"/>
            </a:endParaRPr>
          </a:p>
        </p:txBody>
      </p:sp>
      <p:sp>
        <p:nvSpPr>
          <p:cNvPr id="28" name="矩形 27"/>
          <p:cNvSpPr/>
          <p:nvPr/>
        </p:nvSpPr>
        <p:spPr>
          <a:xfrm>
            <a:off x="5434307" y="4412816"/>
            <a:ext cx="1568058" cy="461665"/>
          </a:xfrm>
          <a:prstGeom prst="rect">
            <a:avLst/>
          </a:prstGeom>
        </p:spPr>
        <p:txBody>
          <a:bodyPr wrap="none">
            <a:spAutoFit/>
          </a:bodyPr>
          <a:lstStyle/>
          <a:p>
            <a:pPr lvl="0" algn="ctr"/>
            <a:r>
              <a:rPr lang="en-US" altLang="zh-CN" sz="2400" dirty="0">
                <a:solidFill>
                  <a:srgbClr val="FFC001"/>
                </a:solidFill>
                <a:latin typeface="+mj-lt"/>
              </a:rPr>
              <a:t>Predictions</a:t>
            </a:r>
            <a:endParaRPr lang="zh-CN" altLang="en-US" sz="2400" dirty="0">
              <a:solidFill>
                <a:srgbClr val="FFC001"/>
              </a:solidFill>
              <a:latin typeface="+mj-lt"/>
            </a:endParaRPr>
          </a:p>
        </p:txBody>
      </p:sp>
      <p:cxnSp>
        <p:nvCxnSpPr>
          <p:cNvPr id="30" name="直接连接符 29"/>
          <p:cNvCxnSpPr/>
          <p:nvPr/>
        </p:nvCxnSpPr>
        <p:spPr>
          <a:xfrm>
            <a:off x="5269365" y="4320486"/>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4942960" y="2118403"/>
            <a:ext cx="1730273" cy="27161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圆角矩形 39"/>
          <p:cNvSpPr/>
          <p:nvPr/>
        </p:nvSpPr>
        <p:spPr>
          <a:xfrm>
            <a:off x="3555274" y="5059149"/>
            <a:ext cx="1730273" cy="27161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7953976" y="1588889"/>
            <a:ext cx="3308249" cy="830997"/>
          </a:xfrm>
          <a:prstGeom prst="rect">
            <a:avLst/>
          </a:prstGeom>
        </p:spPr>
        <p:txBody>
          <a:bodyPr wrap="square">
            <a:spAutoFit/>
          </a:bodyPr>
          <a:lstStyle/>
          <a:p>
            <a:pPr lvl="0">
              <a:spcBef>
                <a:spcPts val="0"/>
              </a:spcBef>
              <a:buNone/>
            </a:pPr>
            <a:r>
              <a:rPr lang="en-US" altLang="zh-CN" sz="1600" dirty="0">
                <a:solidFill>
                  <a:srgbClr val="3A3A3A"/>
                </a:solidFill>
                <a:latin typeface="Calibri Light" panose="020F0302020204030204" pitchFamily="34" charset="0"/>
              </a:rPr>
              <a:t>--   Homeless Distribution Analysis</a:t>
            </a:r>
          </a:p>
          <a:p>
            <a:pPr lvl="0"/>
            <a:r>
              <a:rPr lang="en-US" altLang="zh-CN" sz="1600" dirty="0">
                <a:solidFill>
                  <a:srgbClr val="3A3A3A"/>
                </a:solidFill>
                <a:latin typeface="Calibri Light" panose="020F0302020204030204" pitchFamily="34" charset="0"/>
              </a:rPr>
              <a:t>--   Shelter Distribution Analysis</a:t>
            </a:r>
          </a:p>
          <a:p>
            <a:pPr lvl="0"/>
            <a:r>
              <a:rPr lang="en-US" altLang="zh-CN" sz="1600" dirty="0">
                <a:solidFill>
                  <a:srgbClr val="3A3A3A"/>
                </a:solidFill>
                <a:latin typeface="Calibri Light" panose="020F0302020204030204" pitchFamily="34" charset="0"/>
              </a:rPr>
              <a:t>--   Crime Analysis</a:t>
            </a:r>
          </a:p>
        </p:txBody>
      </p:sp>
      <p:sp>
        <p:nvSpPr>
          <p:cNvPr id="3" name="矩形 2"/>
          <p:cNvSpPr/>
          <p:nvPr/>
        </p:nvSpPr>
        <p:spPr>
          <a:xfrm>
            <a:off x="5441491" y="4966817"/>
            <a:ext cx="6096000" cy="1077218"/>
          </a:xfrm>
          <a:prstGeom prst="rect">
            <a:avLst/>
          </a:prstGeom>
        </p:spPr>
        <p:txBody>
          <a:bodyPr>
            <a:spAutoFit/>
          </a:bodyPr>
          <a:lstStyle/>
          <a:p>
            <a:pPr>
              <a:spcBef>
                <a:spcPts val="0"/>
              </a:spcBef>
              <a:buNone/>
            </a:pPr>
            <a:r>
              <a:rPr lang="en-US" altLang="zh-CN" sz="1600" dirty="0">
                <a:solidFill>
                  <a:srgbClr val="3A3A3A"/>
                </a:solidFill>
                <a:latin typeface="Calibri Light" panose="020F0302020204030204" pitchFamily="34" charset="0"/>
              </a:rPr>
              <a:t>--   Predict the Trend</a:t>
            </a:r>
          </a:p>
          <a:p>
            <a:r>
              <a:rPr lang="en-US" altLang="zh-CN" sz="1600" dirty="0">
                <a:solidFill>
                  <a:srgbClr val="3A3A3A"/>
                </a:solidFill>
                <a:latin typeface="Calibri Light" panose="020F0302020204030204" pitchFamily="34" charset="0"/>
              </a:rPr>
              <a:t>--   Predict 2018 Top 10 Homeless Community</a:t>
            </a:r>
          </a:p>
          <a:p>
            <a:r>
              <a:rPr lang="en-US" altLang="zh-CN" sz="1600" dirty="0">
                <a:solidFill>
                  <a:srgbClr val="3A3A3A"/>
                </a:solidFill>
                <a:latin typeface="Calibri Light" panose="020F0302020204030204" pitchFamily="34" charset="0"/>
              </a:rPr>
              <a:t>--   Predict 2018 Number of Crime</a:t>
            </a:r>
          </a:p>
          <a:p>
            <a:pPr>
              <a:spcBef>
                <a:spcPts val="0"/>
              </a:spcBef>
              <a:buNone/>
            </a:pPr>
            <a:r>
              <a:rPr lang="en-US" altLang="zh-CN" sz="1600" dirty="0">
                <a:solidFill>
                  <a:srgbClr val="3A3A3A"/>
                </a:solidFill>
                <a:latin typeface="Calibri Light" panose="020F0302020204030204" pitchFamily="34" charset="0"/>
              </a:rPr>
              <a:t>--   Predict 2018  Top 10 Crime Community</a:t>
            </a:r>
          </a:p>
        </p:txBody>
      </p:sp>
    </p:spTree>
    <p:extLst>
      <p:ext uri="{BB962C8B-B14F-4D97-AF65-F5344CB8AC3E}">
        <p14:creationId xmlns:p14="http://schemas.microsoft.com/office/powerpoint/2010/main" val="348069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Shape 283"/>
        <p:cNvGrpSpPr/>
        <p:nvPr/>
      </p:nvGrpSpPr>
      <p:grpSpPr>
        <a:xfrm>
          <a:off x="0" y="0"/>
          <a:ext cx="0" cy="0"/>
          <a:chOff x="0" y="0"/>
          <a:chExt cx="0" cy="0"/>
        </a:xfrm>
      </p:grpSpPr>
      <p:pic>
        <p:nvPicPr>
          <p:cNvPr id="284" name="Shape 284"/>
          <p:cNvPicPr preferRelativeResize="0"/>
          <p:nvPr/>
        </p:nvPicPr>
        <p:blipFill>
          <a:blip r:embed="rId3">
            <a:extLst>
              <a:ext uri="{28A0092B-C50C-407E-A947-70E740481C1C}">
                <a14:useLocalDpi xmlns:a14="http://schemas.microsoft.com/office/drawing/2010/main" val="0"/>
              </a:ext>
            </a:extLst>
          </a:blip>
          <a:stretch>
            <a:fillRect/>
          </a:stretch>
        </p:blipFill>
        <p:spPr>
          <a:xfrm>
            <a:off x="1344707" y="1013147"/>
            <a:ext cx="9477487" cy="5742655"/>
          </a:xfrm>
          <a:prstGeom prst="rect">
            <a:avLst/>
          </a:prstGeom>
          <a:noFill/>
          <a:ln>
            <a:noFill/>
          </a:ln>
        </p:spPr>
      </p:pic>
      <p:sp>
        <p:nvSpPr>
          <p:cNvPr id="286" name="Shape 286"/>
          <p:cNvSpPr txBox="1">
            <a:spLocks noGrp="1"/>
          </p:cNvSpPr>
          <p:nvPr>
            <p:ph type="title"/>
          </p:nvPr>
        </p:nvSpPr>
        <p:spPr>
          <a:xfrm>
            <a:off x="1010688" y="-202989"/>
            <a:ext cx="3688633" cy="1325563"/>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Top 5 </a:t>
            </a:r>
            <a:r>
              <a:rPr lang="en-US" sz="3400" b="1">
                <a:latin typeface="Times New Roman"/>
                <a:ea typeface="Times New Roman"/>
                <a:cs typeface="Times New Roman"/>
                <a:sym typeface="Times New Roman"/>
              </a:rPr>
              <a:t>Crime Types</a:t>
            </a:r>
            <a:endParaRPr lang="en-US" sz="3400" b="1" dirty="0">
              <a:latin typeface="Times New Roman"/>
              <a:ea typeface="Times New Roman"/>
              <a:cs typeface="Times New Roman"/>
              <a:sym typeface="Times New Roman"/>
            </a:endParaRPr>
          </a:p>
        </p:txBody>
      </p:sp>
      <p:pic>
        <p:nvPicPr>
          <p:cNvPr id="8" name="Shape 231"/>
          <p:cNvPicPr preferRelativeResize="0"/>
          <p:nvPr/>
        </p:nvPicPr>
        <p:blipFill>
          <a:blip r:embed="rId4">
            <a:alphaModFix/>
          </a:blip>
          <a:stretch>
            <a:fillRect/>
          </a:stretch>
        </p:blipFill>
        <p:spPr>
          <a:xfrm>
            <a:off x="504828" y="256806"/>
            <a:ext cx="383400" cy="405975"/>
          </a:xfrm>
          <a:prstGeom prst="rect">
            <a:avLst/>
          </a:prstGeom>
          <a:noFill/>
          <a:ln>
            <a:noFill/>
          </a:ln>
        </p:spPr>
      </p:pic>
    </p:spTree>
    <p:extLst>
      <p:ext uri="{BB962C8B-B14F-4D97-AF65-F5344CB8AC3E}">
        <p14:creationId xmlns:p14="http://schemas.microsoft.com/office/powerpoint/2010/main" val="265807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Shape 283"/>
        <p:cNvGrpSpPr/>
        <p:nvPr/>
      </p:nvGrpSpPr>
      <p:grpSpPr>
        <a:xfrm>
          <a:off x="0" y="0"/>
          <a:ext cx="0" cy="0"/>
          <a:chOff x="0" y="0"/>
          <a:chExt cx="0" cy="0"/>
        </a:xfrm>
      </p:grpSpPr>
      <p:sp>
        <p:nvSpPr>
          <p:cNvPr id="286" name="Shape 286"/>
          <p:cNvSpPr txBox="1">
            <a:spLocks noGrp="1"/>
          </p:cNvSpPr>
          <p:nvPr>
            <p:ph type="title"/>
          </p:nvPr>
        </p:nvSpPr>
        <p:spPr>
          <a:xfrm>
            <a:off x="967658" y="-216229"/>
            <a:ext cx="7944848" cy="1325563"/>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Top 5 Crime Types by Day of Week </a:t>
            </a:r>
          </a:p>
        </p:txBody>
      </p:sp>
      <p:pic>
        <p:nvPicPr>
          <p:cNvPr id="3" name="Picture 2"/>
          <p:cNvPicPr>
            <a:picLocks noChangeAspect="1"/>
          </p:cNvPicPr>
          <p:nvPr/>
        </p:nvPicPr>
        <p:blipFill>
          <a:blip r:embed="rId3"/>
          <a:stretch>
            <a:fillRect/>
          </a:stretch>
        </p:blipFill>
        <p:spPr>
          <a:xfrm>
            <a:off x="949369" y="802529"/>
            <a:ext cx="10786995" cy="6032321"/>
          </a:xfrm>
          <a:prstGeom prst="rect">
            <a:avLst/>
          </a:prstGeom>
        </p:spPr>
      </p:pic>
      <p:pic>
        <p:nvPicPr>
          <p:cNvPr id="5" name="Shape 231"/>
          <p:cNvPicPr preferRelativeResize="0"/>
          <p:nvPr/>
        </p:nvPicPr>
        <p:blipFill>
          <a:blip r:embed="rId4">
            <a:alphaModFix/>
          </a:blip>
          <a:stretch>
            <a:fillRect/>
          </a:stretch>
        </p:blipFill>
        <p:spPr>
          <a:xfrm>
            <a:off x="504828" y="256806"/>
            <a:ext cx="383400" cy="405975"/>
          </a:xfrm>
          <a:prstGeom prst="rect">
            <a:avLst/>
          </a:prstGeom>
          <a:noFill/>
          <a:ln>
            <a:noFill/>
          </a:ln>
        </p:spPr>
      </p:pic>
    </p:spTree>
    <p:extLst>
      <p:ext uri="{BB962C8B-B14F-4D97-AF65-F5344CB8AC3E}">
        <p14:creationId xmlns:p14="http://schemas.microsoft.com/office/powerpoint/2010/main" val="1203482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 y="790496"/>
            <a:ext cx="8787592" cy="5980694"/>
          </a:xfrm>
          <a:prstGeom prst="rect">
            <a:avLst/>
          </a:prstGeom>
        </p:spPr>
      </p:pic>
      <p:sp>
        <p:nvSpPr>
          <p:cNvPr id="292" name="Shape 292"/>
          <p:cNvSpPr txBox="1">
            <a:spLocks noGrp="1"/>
          </p:cNvSpPr>
          <p:nvPr>
            <p:ph type="title"/>
          </p:nvPr>
        </p:nvSpPr>
        <p:spPr>
          <a:xfrm>
            <a:off x="1135439" y="-35813"/>
            <a:ext cx="7293684" cy="1121165"/>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Crime Distribution by Time</a:t>
            </a:r>
          </a:p>
        </p:txBody>
      </p:sp>
      <p:sp>
        <p:nvSpPr>
          <p:cNvPr id="294" name="Shape 294"/>
          <p:cNvSpPr/>
          <p:nvPr/>
        </p:nvSpPr>
        <p:spPr>
          <a:xfrm>
            <a:off x="5809874" y="2391603"/>
            <a:ext cx="1335214" cy="704820"/>
          </a:xfrm>
          <a:prstGeom prst="ellipse">
            <a:avLst/>
          </a:prstGeom>
          <a:noFill/>
          <a:ln w="57150" cap="flat" cmpd="sng">
            <a:solidFill>
              <a:srgbClr val="FFFF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5" name="Shape 295"/>
          <p:cNvSpPr/>
          <p:nvPr/>
        </p:nvSpPr>
        <p:spPr>
          <a:xfrm>
            <a:off x="5792799" y="1085743"/>
            <a:ext cx="2328134" cy="1031653"/>
          </a:xfrm>
          <a:prstGeom prst="ellipse">
            <a:avLst/>
          </a:prstGeom>
          <a:noFill/>
          <a:ln w="25400" cap="flat" cmpd="sng">
            <a:solidFill>
              <a:schemeClr val="accent1">
                <a:lumMod val="40000"/>
                <a:lumOff val="60000"/>
              </a:scheme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6" name="Shape 296"/>
          <p:cNvSpPr/>
          <p:nvPr/>
        </p:nvSpPr>
        <p:spPr>
          <a:xfrm>
            <a:off x="627114" y="1074168"/>
            <a:ext cx="2244762" cy="1372041"/>
          </a:xfrm>
          <a:prstGeom prst="ellipse">
            <a:avLst/>
          </a:prstGeom>
          <a:noFill/>
          <a:ln w="25400" cap="flat" cmpd="sng">
            <a:solidFill>
              <a:schemeClr val="accent1">
                <a:lumMod val="40000"/>
                <a:lumOff val="60000"/>
              </a:scheme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7" name="Shape 297"/>
          <p:cNvSpPr/>
          <p:nvPr/>
        </p:nvSpPr>
        <p:spPr>
          <a:xfrm>
            <a:off x="2640391" y="3296229"/>
            <a:ext cx="1246094" cy="675932"/>
          </a:xfrm>
          <a:prstGeom prst="ellipse">
            <a:avLst/>
          </a:prstGeom>
          <a:noFill/>
          <a:ln w="57150" cap="flat" cmpd="sng">
            <a:solidFill>
              <a:srgbClr val="FFFF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pic>
        <p:nvPicPr>
          <p:cNvPr id="11" name="Shape 231"/>
          <p:cNvPicPr preferRelativeResize="0"/>
          <p:nvPr/>
        </p:nvPicPr>
        <p:blipFill>
          <a:blip r:embed="rId4">
            <a:alphaModFix/>
          </a:blip>
          <a:stretch>
            <a:fillRect/>
          </a:stretch>
        </p:blipFill>
        <p:spPr>
          <a:xfrm>
            <a:off x="589052" y="303495"/>
            <a:ext cx="383400" cy="405975"/>
          </a:xfrm>
          <a:prstGeom prst="rect">
            <a:avLst/>
          </a:prstGeom>
          <a:noFill/>
          <a:ln>
            <a:noFill/>
          </a:ln>
        </p:spPr>
      </p:pic>
      <p:sp>
        <p:nvSpPr>
          <p:cNvPr id="2" name="TextBox 1"/>
          <p:cNvSpPr txBox="1"/>
          <p:nvPr/>
        </p:nvSpPr>
        <p:spPr>
          <a:xfrm>
            <a:off x="8960343" y="1602016"/>
            <a:ext cx="3018298" cy="3139321"/>
          </a:xfrm>
          <a:prstGeom prst="rect">
            <a:avLst/>
          </a:prstGeom>
          <a:noFill/>
        </p:spPr>
        <p:txBody>
          <a:bodyPr wrap="square" rtlCol="0">
            <a:spAutoFit/>
          </a:bodyPr>
          <a:lstStyle/>
          <a:p>
            <a:pPr marL="285750" indent="-285750">
              <a:buFont typeface="Arial" charset="0"/>
              <a:buChar char="•"/>
            </a:pPr>
            <a:endParaRPr lang="en-US" sz="2200" dirty="0">
              <a:latin typeface="Times New Roman" charset="0"/>
              <a:ea typeface="Times New Roman" charset="0"/>
              <a:cs typeface="Times New Roman" charset="0"/>
            </a:endParaRPr>
          </a:p>
          <a:p>
            <a:pPr marL="285750" indent="-285750">
              <a:buFont typeface="Arial" charset="0"/>
              <a:buChar char="•"/>
            </a:pPr>
            <a:r>
              <a:rPr lang="en-US" sz="2200" dirty="0">
                <a:latin typeface="Times New Roman" charset="0"/>
                <a:ea typeface="Times New Roman" charset="0"/>
                <a:cs typeface="Times New Roman" charset="0"/>
              </a:rPr>
              <a:t>A lot of crimes happen on Monday, Tuesday, Saturday, and Sunday night</a:t>
            </a:r>
          </a:p>
          <a:p>
            <a:pPr marL="285750" indent="-285750">
              <a:buFont typeface="Arial" charset="0"/>
              <a:buChar char="•"/>
            </a:pPr>
            <a:endParaRPr lang="en-US" sz="2200" dirty="0">
              <a:latin typeface="Times New Roman" charset="0"/>
              <a:ea typeface="Times New Roman" charset="0"/>
              <a:cs typeface="Times New Roman" charset="0"/>
            </a:endParaRPr>
          </a:p>
          <a:p>
            <a:pPr marL="285750" indent="-285750">
              <a:buFont typeface="Arial" charset="0"/>
              <a:buChar char="•"/>
            </a:pPr>
            <a:r>
              <a:rPr lang="en-US" sz="2200" dirty="0">
                <a:latin typeface="Times New Roman" charset="0"/>
                <a:ea typeface="Times New Roman" charset="0"/>
                <a:cs typeface="Times New Roman" charset="0"/>
              </a:rPr>
              <a:t>A lot of crimes happen on Wednesday 12pm and Saturday 4pm</a:t>
            </a:r>
          </a:p>
        </p:txBody>
      </p:sp>
    </p:spTree>
    <p:extLst>
      <p:ext uri="{BB962C8B-B14F-4D97-AF65-F5344CB8AC3E}">
        <p14:creationId xmlns:p14="http://schemas.microsoft.com/office/powerpoint/2010/main" val="61064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500"/>
                                        <p:tgtEl>
                                          <p:spTgt spid="29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97"/>
                                        </p:tgtEl>
                                        <p:attrNameLst>
                                          <p:attrName>style.visibility</p:attrName>
                                        </p:attrNameLst>
                                      </p:cBhvr>
                                      <p:to>
                                        <p:strVal val="visible"/>
                                      </p:to>
                                    </p:set>
                                    <p:animEffect transition="in" filter="checkerboard(across)">
                                      <p:cBhvr>
                                        <p:cTn id="20" dur="500"/>
                                        <p:tgtEl>
                                          <p:spTgt spid="29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94"/>
                                        </p:tgtEl>
                                        <p:attrNameLst>
                                          <p:attrName>style.visibility</p:attrName>
                                        </p:attrNameLst>
                                      </p:cBhvr>
                                      <p:to>
                                        <p:strVal val="visible"/>
                                      </p:to>
                                    </p:set>
                                    <p:animEffect transition="in" filter="checkerboard(across)">
                                      <p:cBhvr>
                                        <p:cTn id="23" dur="500"/>
                                        <p:tgtEl>
                                          <p:spTgt spid="29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checkerboard(across)">
                                      <p:cBhvr>
                                        <p:cTn id="2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03</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03</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975280" y="2585674"/>
            <a:ext cx="1659430"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Prediction</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6" y="3108894"/>
            <a:ext cx="3903300" cy="954107"/>
          </a:xfrm>
          <a:prstGeom prst="rect">
            <a:avLst/>
          </a:prstGeom>
        </p:spPr>
        <p:txBody>
          <a:bodyPr wrap="square">
            <a:spAutoFit/>
          </a:bodyPr>
          <a:lstStyle/>
          <a:p>
            <a:pPr>
              <a:spcBef>
                <a:spcPts val="0"/>
              </a:spcBef>
              <a:buNone/>
            </a:pPr>
            <a:r>
              <a:rPr lang="en-US" altLang="zh-CN" sz="1400" dirty="0">
                <a:solidFill>
                  <a:srgbClr val="3A3A3A"/>
                </a:solidFill>
                <a:latin typeface="Calibri Light" panose="020F0302020204030204" pitchFamily="34" charset="0"/>
              </a:rPr>
              <a:t>--   Predict the Trend</a:t>
            </a:r>
          </a:p>
          <a:p>
            <a:r>
              <a:rPr lang="en-US" altLang="zh-CN" sz="1400" dirty="0">
                <a:solidFill>
                  <a:srgbClr val="3A3A3A"/>
                </a:solidFill>
                <a:latin typeface="Calibri Light" panose="020F0302020204030204" pitchFamily="34" charset="0"/>
              </a:rPr>
              <a:t>--   Predict 2018 Top 10 Homeless Community</a:t>
            </a:r>
          </a:p>
          <a:p>
            <a:r>
              <a:rPr lang="en-US" altLang="zh-CN" sz="1400" dirty="0">
                <a:solidFill>
                  <a:srgbClr val="3A3A3A"/>
                </a:solidFill>
                <a:latin typeface="Calibri Light" panose="020F0302020204030204" pitchFamily="34" charset="0"/>
              </a:rPr>
              <a:t>--   Predict 2018 Number of Crime</a:t>
            </a:r>
          </a:p>
          <a:p>
            <a:pPr>
              <a:spcBef>
                <a:spcPts val="0"/>
              </a:spcBef>
              <a:buNone/>
            </a:pPr>
            <a:r>
              <a:rPr lang="en-US" altLang="zh-CN" sz="1400" dirty="0">
                <a:solidFill>
                  <a:srgbClr val="3A3A3A"/>
                </a:solidFill>
                <a:latin typeface="Calibri Light" panose="020F0302020204030204" pitchFamily="34" charset="0"/>
              </a:rPr>
              <a:t>--   Predict 2018</a:t>
            </a:r>
            <a:r>
              <a:rPr lang="zh-CN" altLang="en-US" sz="14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Top 10 Crime Community</a:t>
            </a:r>
          </a:p>
        </p:txBody>
      </p:sp>
    </p:spTree>
    <p:extLst>
      <p:ext uri="{BB962C8B-B14F-4D97-AF65-F5344CB8AC3E}">
        <p14:creationId xmlns:p14="http://schemas.microsoft.com/office/powerpoint/2010/main" val="47049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The Trend</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Picture 1">
            <a:extLst>
              <a:ext uri="{FF2B5EF4-FFF2-40B4-BE49-F238E27FC236}">
                <a16:creationId xmlns:a16="http://schemas.microsoft.com/office/drawing/2014/main" xmlns="" id="{A920CA8A-920D-4EE8-81DF-828328568031}"/>
              </a:ext>
            </a:extLst>
          </p:cNvPr>
          <p:cNvPicPr>
            <a:picLocks noChangeAspect="1"/>
          </p:cNvPicPr>
          <p:nvPr/>
        </p:nvPicPr>
        <p:blipFill>
          <a:blip r:embed="rId4"/>
          <a:stretch>
            <a:fillRect/>
          </a:stretch>
        </p:blipFill>
        <p:spPr>
          <a:xfrm>
            <a:off x="11700" y="0"/>
            <a:ext cx="12180300" cy="6858000"/>
          </a:xfrm>
          <a:prstGeom prst="rect">
            <a:avLst/>
          </a:prstGeom>
        </p:spPr>
      </p:pic>
    </p:spTree>
    <p:extLst>
      <p:ext uri="{BB962C8B-B14F-4D97-AF65-F5344CB8AC3E}">
        <p14:creationId xmlns:p14="http://schemas.microsoft.com/office/powerpoint/2010/main" val="34363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The Trend</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6" name="Picture 5">
            <a:extLst>
              <a:ext uri="{FF2B5EF4-FFF2-40B4-BE49-F238E27FC236}">
                <a16:creationId xmlns:a16="http://schemas.microsoft.com/office/drawing/2014/main" xmlns="" id="{1A2ED476-E91D-4719-9C23-3B4D7915AB43}"/>
              </a:ext>
            </a:extLst>
          </p:cNvPr>
          <p:cNvPicPr>
            <a:picLocks noChangeAspect="1"/>
          </p:cNvPicPr>
          <p:nvPr/>
        </p:nvPicPr>
        <p:blipFill>
          <a:blip r:embed="rId4"/>
          <a:stretch>
            <a:fillRect/>
          </a:stretch>
        </p:blipFill>
        <p:spPr>
          <a:xfrm>
            <a:off x="0" y="0"/>
            <a:ext cx="12264532" cy="6858000"/>
          </a:xfrm>
          <a:prstGeom prst="rect">
            <a:avLst/>
          </a:prstGeom>
        </p:spPr>
      </p:pic>
      <p:sp>
        <p:nvSpPr>
          <p:cNvPr id="5" name="Arrow: Down 4">
            <a:extLst>
              <a:ext uri="{FF2B5EF4-FFF2-40B4-BE49-F238E27FC236}">
                <a16:creationId xmlns:a16="http://schemas.microsoft.com/office/drawing/2014/main" xmlns="" id="{4E0FE3A5-070F-4CF4-A7CF-41C1AEA7F95A}"/>
              </a:ext>
            </a:extLst>
          </p:cNvPr>
          <p:cNvSpPr/>
          <p:nvPr/>
        </p:nvSpPr>
        <p:spPr>
          <a:xfrm>
            <a:off x="4971327" y="1570651"/>
            <a:ext cx="434051" cy="891251"/>
          </a:xfrm>
          <a:prstGeom prst="down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Arrow: Down 6">
            <a:extLst>
              <a:ext uri="{FF2B5EF4-FFF2-40B4-BE49-F238E27FC236}">
                <a16:creationId xmlns:a16="http://schemas.microsoft.com/office/drawing/2014/main" xmlns="" id="{3F1EA0C9-3701-4889-B1AD-4B08EB8E3902}"/>
              </a:ext>
            </a:extLst>
          </p:cNvPr>
          <p:cNvSpPr/>
          <p:nvPr/>
        </p:nvSpPr>
        <p:spPr>
          <a:xfrm>
            <a:off x="9776718" y="1606378"/>
            <a:ext cx="434051" cy="891251"/>
          </a:xfrm>
          <a:prstGeom prst="down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12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2018 TOP 10 Homeless Community</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5" name="Picture 4">
            <a:extLst>
              <a:ext uri="{FF2B5EF4-FFF2-40B4-BE49-F238E27FC236}">
                <a16:creationId xmlns:a16="http://schemas.microsoft.com/office/drawing/2014/main" xmlns="" id="{E8CA3B8D-0A24-4443-8E7F-50EEB80B95C9}"/>
              </a:ext>
            </a:extLst>
          </p:cNvPr>
          <p:cNvPicPr>
            <a:picLocks noChangeAspect="1"/>
          </p:cNvPicPr>
          <p:nvPr/>
        </p:nvPicPr>
        <p:blipFill>
          <a:blip r:embed="rId4"/>
          <a:stretch>
            <a:fillRect/>
          </a:stretch>
        </p:blipFill>
        <p:spPr>
          <a:xfrm>
            <a:off x="11700" y="0"/>
            <a:ext cx="12180300" cy="6857999"/>
          </a:xfrm>
          <a:prstGeom prst="rect">
            <a:avLst/>
          </a:prstGeom>
        </p:spPr>
      </p:pic>
      <p:sp>
        <p:nvSpPr>
          <p:cNvPr id="6" name="Rectangle 5">
            <a:extLst>
              <a:ext uri="{FF2B5EF4-FFF2-40B4-BE49-F238E27FC236}">
                <a16:creationId xmlns:a16="http://schemas.microsoft.com/office/drawing/2014/main" xmlns="" id="{EB2C43D7-780D-4FD1-AAF7-57ACD2A3B026}"/>
              </a:ext>
            </a:extLst>
          </p:cNvPr>
          <p:cNvSpPr/>
          <p:nvPr/>
        </p:nvSpPr>
        <p:spPr>
          <a:xfrm rot="18816493">
            <a:off x="3810036" y="4789350"/>
            <a:ext cx="1279540" cy="440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Rectangle 1">
            <a:extLst>
              <a:ext uri="{FF2B5EF4-FFF2-40B4-BE49-F238E27FC236}">
                <a16:creationId xmlns:a16="http://schemas.microsoft.com/office/drawing/2014/main" xmlns="" id="{F0F1E6B1-1430-4269-9C27-BDC0F0550E3F}"/>
              </a:ext>
            </a:extLst>
          </p:cNvPr>
          <p:cNvSpPr/>
          <p:nvPr/>
        </p:nvSpPr>
        <p:spPr>
          <a:xfrm rot="18816493">
            <a:off x="6939133" y="5312136"/>
            <a:ext cx="2831835" cy="471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324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lvl="0" indent="-279400">
              <a:spcBef>
                <a:spcPts val="0"/>
              </a:spcBef>
              <a:buClr>
                <a:schemeClr val="dk1"/>
              </a:buClr>
              <a:buSzPct val="100000"/>
            </a:pPr>
            <a:r>
              <a:rPr lang="en-US" altLang="zh-CN" sz="3400" b="1" dirty="0">
                <a:ea typeface="Times New Roman"/>
                <a:cs typeface="Times New Roman"/>
              </a:rPr>
              <a:t>Predict 2018 Number of Crime</a:t>
            </a:r>
            <a:endParaRPr lang="en-US" sz="3400" b="1" dirty="0">
              <a:latin typeface="Times New Roman"/>
              <a:ea typeface="Times New Roman"/>
              <a:cs typeface="Times New Roman"/>
            </a:endParaRP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391" y="1074135"/>
            <a:ext cx="7649817" cy="5763987"/>
          </a:xfrm>
          <a:prstGeom prst="rect">
            <a:avLst/>
          </a:prstGeom>
        </p:spPr>
      </p:pic>
      <p:sp>
        <p:nvSpPr>
          <p:cNvPr id="3" name="Rectangle 2">
            <a:extLst>
              <a:ext uri="{FF2B5EF4-FFF2-40B4-BE49-F238E27FC236}">
                <a16:creationId xmlns:a16="http://schemas.microsoft.com/office/drawing/2014/main" xmlns="" id="{43926D3F-0E19-4D96-981A-D02AC3FA7DDB}"/>
              </a:ext>
            </a:extLst>
          </p:cNvPr>
          <p:cNvSpPr/>
          <p:nvPr/>
        </p:nvSpPr>
        <p:spPr>
          <a:xfrm>
            <a:off x="4521391" y="5854148"/>
            <a:ext cx="7266417" cy="98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a:extLst>
              <a:ext uri="{FF2B5EF4-FFF2-40B4-BE49-F238E27FC236}">
                <a16:creationId xmlns:a16="http://schemas.microsoft.com/office/drawing/2014/main" xmlns="" id="{B7F504B9-FB65-4164-B6CC-32289F11DC85}"/>
              </a:ext>
            </a:extLst>
          </p:cNvPr>
          <p:cNvSpPr/>
          <p:nvPr/>
        </p:nvSpPr>
        <p:spPr>
          <a:xfrm>
            <a:off x="4591877" y="1653218"/>
            <a:ext cx="7278758" cy="98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本框 11">
                <a:extLst>
                  <a:ext uri="{FF2B5EF4-FFF2-40B4-BE49-F238E27FC236}">
                    <a16:creationId xmlns:a16="http://schemas.microsoft.com/office/drawing/2014/main" xmlns="" id="{90118FD5-1213-4768-B2D6-EDA73E5A3D4D}"/>
                  </a:ext>
                </a:extLst>
              </p:cNvPr>
              <p:cNvSpPr txBox="1"/>
              <p:nvPr/>
            </p:nvSpPr>
            <p:spPr>
              <a:xfrm>
                <a:off x="98751" y="1029145"/>
                <a:ext cx="4192553" cy="6214009"/>
              </a:xfrm>
              <a:prstGeom prst="rect">
                <a:avLst/>
              </a:prstGeom>
              <a:noFill/>
            </p:spPr>
            <p:txBody>
              <a:bodyPr wrap="square" rtlCol="0">
                <a:spAutoFit/>
              </a:bodyPr>
              <a:lstStyle/>
              <a:p>
                <a:pPr>
                  <a:lnSpc>
                    <a:spcPct val="130000"/>
                  </a:lnSpc>
                </a:pPr>
                <a:r>
                  <a:rPr lang="en-US" altLang="zh-CN" b="1" dirty="0">
                    <a:solidFill>
                      <a:srgbClr val="3A3A3A"/>
                    </a:solidFill>
                    <a:latin typeface="Times New Roman" charset="0"/>
                    <a:ea typeface="Times New Roman" charset="0"/>
                    <a:cs typeface="Times New Roman" charset="0"/>
                  </a:rPr>
                  <a:t>Linear Regression Model</a:t>
                </a:r>
              </a:p>
              <a:p>
                <a:pPr>
                  <a:lnSpc>
                    <a:spcPct val="130000"/>
                  </a:lnSpc>
                </a:pPr>
                <a:r>
                  <a:rPr lang="en-US" altLang="zh-CN" b="1" dirty="0">
                    <a:solidFill>
                      <a:srgbClr val="3A3A3A"/>
                    </a:solidFill>
                    <a:latin typeface="Times New Roman" charset="0"/>
                    <a:ea typeface="Times New Roman" charset="0"/>
                    <a:cs typeface="Times New Roman" charset="0"/>
                  </a:rPr>
                  <a:t>Y=b0+b1*X1+b2*X2</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Y=2017 Number of Crime By Community</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X1=2017 Number of Unsheltered Homeless People</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X2=2017 Number of Sheltered Homeless People</a:t>
                </a:r>
              </a:p>
              <a:p>
                <a:pPr>
                  <a:lnSpc>
                    <a:spcPct val="130000"/>
                  </a:lnSpc>
                </a:pPr>
                <a:r>
                  <a:rPr lang="en-US" altLang="zh-CN" b="1" dirty="0">
                    <a:solidFill>
                      <a:srgbClr val="3A3A3A"/>
                    </a:solidFill>
                    <a:latin typeface="Times New Roman" charset="0"/>
                    <a:ea typeface="Times New Roman" charset="0"/>
                    <a:cs typeface="Times New Roman" charset="0"/>
                  </a:rPr>
                  <a:t>Predict 2018 Number of Crime</a:t>
                </a:r>
              </a:p>
              <a:p>
                <a:pPr>
                  <a:lnSpc>
                    <a:spcPct val="130000"/>
                  </a:lnSpc>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𝒀</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=b0+b1*</a:t>
                </a:r>
                <a14:m>
                  <m:oMath xmlns:m="http://schemas.openxmlformats.org/officeDocument/2006/math">
                    <m:sSup>
                      <m:sSupPr>
                        <m:ctrlPr>
                          <a:rPr lang="en-US" altLang="zh-CN" b="1" i="1" smtClean="0">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𝑿</m:t>
                        </m:r>
                        <m:r>
                          <a:rPr lang="en-US" altLang="zh-CN" b="1" i="1" smtClean="0">
                            <a:solidFill>
                              <a:srgbClr val="3A3A3A"/>
                            </a:solidFill>
                            <a:latin typeface="Cambria Math" panose="02040503050406030204" pitchFamily="18" charset="0"/>
                            <a:cs typeface="Times New Roman" charset="0"/>
                          </a:rPr>
                          <m:t>𝟏</m:t>
                        </m:r>
                      </m:e>
                      <m:sup>
                        <m:r>
                          <a:rPr lang="en-US" altLang="zh-CN" b="1" i="1" smtClean="0">
                            <a:solidFill>
                              <a:srgbClr val="3A3A3A"/>
                            </a:solidFill>
                            <a:latin typeface="Cambria Math" panose="02040503050406030204" pitchFamily="18" charset="0"/>
                            <a:cs typeface="Times New Roman" charset="0"/>
                          </a:rPr>
                          <m:t>∗</m:t>
                        </m:r>
                      </m:sup>
                    </m:sSup>
                  </m:oMath>
                </a14:m>
                <a:r>
                  <a:rPr lang="en-US" altLang="zh-CN" b="1" dirty="0">
                    <a:solidFill>
                      <a:srgbClr val="3A3A3A"/>
                    </a:solidFill>
                    <a:latin typeface="Times New Roman" charset="0"/>
                    <a:ea typeface="Times New Roman" charset="0"/>
                    <a:cs typeface="Times New Roman" charset="0"/>
                  </a:rPr>
                  <a:t>1+b2*</a:t>
                </a:r>
                <a:r>
                  <a:rPr lang="en-US" altLang="zh-CN" b="1" dirty="0">
                    <a:solidFill>
                      <a:srgbClr val="3A3A3A"/>
                    </a:solidFill>
                    <a:cs typeface="Times New Roman" charset="0"/>
                  </a:rPr>
                  <a:t> </a:t>
                </a: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smtClean="0">
                            <a:solidFill>
                              <a:srgbClr val="3A3A3A"/>
                            </a:solidFill>
                            <a:latin typeface="Cambria Math" panose="02040503050406030204" pitchFamily="18" charset="0"/>
                            <a:cs typeface="Times New Roman" charset="0"/>
                          </a:rPr>
                          <m:t>𝟐</m:t>
                        </m:r>
                      </m:e>
                      <m:sup>
                        <m:r>
                          <a:rPr lang="en-US" altLang="zh-CN" b="1" i="1">
                            <a:solidFill>
                              <a:srgbClr val="3A3A3A"/>
                            </a:solidFill>
                            <a:latin typeface="Cambria Math" panose="02040503050406030204" pitchFamily="18" charset="0"/>
                            <a:cs typeface="Times New Roman" charset="0"/>
                          </a:rPr>
                          <m:t>∗</m:t>
                        </m:r>
                      </m:sup>
                    </m:sSup>
                  </m:oMath>
                </a14:m>
                <a:endParaRPr lang="en-US" altLang="zh-CN" b="1" dirty="0">
                  <a:solidFill>
                    <a:srgbClr val="3A3A3A"/>
                  </a:solidFill>
                  <a:latin typeface="Times New Roman" charset="0"/>
                  <a:ea typeface="Times New Roman" charset="0"/>
                  <a:cs typeface="Times New Roman" charset="0"/>
                </a:endParaRP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a:solidFill>
                              <a:srgbClr val="3A3A3A"/>
                            </a:solidFill>
                            <a:latin typeface="Cambria Math" panose="02040503050406030204" pitchFamily="18" charset="0"/>
                            <a:cs typeface="Times New Roman" charset="0"/>
                          </a:rPr>
                          <m:t>𝟏</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=2018 Predicted Number of Unsheltered Homeless People</a:t>
                </a: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a:solidFill>
                              <a:srgbClr val="3A3A3A"/>
                            </a:solidFill>
                            <a:latin typeface="Cambria Math" panose="02040503050406030204" pitchFamily="18" charset="0"/>
                            <a:cs typeface="Times New Roman" charset="0"/>
                          </a:rPr>
                          <m:t>𝟐</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=2018 Predicted Number of Sheltered Homeless People</a:t>
                </a: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𝒀</m:t>
                        </m:r>
                      </m:e>
                      <m:sup>
                        <m:r>
                          <a:rPr lang="en-US" altLang="zh-CN" b="1" i="1">
                            <a:solidFill>
                              <a:srgbClr val="3A3A3A"/>
                            </a:solidFill>
                            <a:latin typeface="Cambria Math" panose="02040503050406030204" pitchFamily="18" charset="0"/>
                            <a:cs typeface="Times New Roman" charset="0"/>
                          </a:rPr>
                          <m:t>∗</m:t>
                        </m:r>
                      </m:sup>
                    </m:sSup>
                    <m:r>
                      <a:rPr lang="en-US" altLang="zh-CN" b="1" i="1" smtClean="0">
                        <a:solidFill>
                          <a:srgbClr val="3A3A3A"/>
                        </a:solidFill>
                        <a:latin typeface="Cambria Math" panose="02040503050406030204" pitchFamily="18" charset="0"/>
                        <a:cs typeface="Times New Roman" charset="0"/>
                      </a:rPr>
                      <m:t>=</m:t>
                    </m:r>
                  </m:oMath>
                </a14:m>
                <a:r>
                  <a:rPr lang="en-US" altLang="zh-CN" b="1" dirty="0">
                    <a:solidFill>
                      <a:srgbClr val="3A3A3A"/>
                    </a:solidFill>
                    <a:latin typeface="Times New Roman" charset="0"/>
                    <a:ea typeface="Times New Roman" charset="0"/>
                    <a:cs typeface="Times New Roman" charset="0"/>
                  </a:rPr>
                  <a:t> 2018 Number of Crime By Community</a:t>
                </a:r>
              </a:p>
              <a:p>
                <a:pPr marL="457200" indent="-457200">
                  <a:lnSpc>
                    <a:spcPct val="130000"/>
                  </a:lnSpc>
                  <a:buAutoNum type="arabicPeriod"/>
                </a:pPr>
                <a:endParaRPr lang="en-US" altLang="zh-CN" dirty="0">
                  <a:solidFill>
                    <a:srgbClr val="3A3A3A"/>
                  </a:solidFill>
                  <a:latin typeface="Times New Roman" charset="0"/>
                  <a:ea typeface="Times New Roman" charset="0"/>
                  <a:cs typeface="Times New Roman" charset="0"/>
                </a:endParaRPr>
              </a:p>
            </p:txBody>
          </p:sp>
        </mc:Choice>
        <mc:Fallback xmlns="">
          <p:sp>
            <p:nvSpPr>
              <p:cNvPr id="8" name="文本框 11">
                <a:extLst>
                  <a:ext uri="{FF2B5EF4-FFF2-40B4-BE49-F238E27FC236}">
                    <a16:creationId xmlns:a16="http://schemas.microsoft.com/office/drawing/2014/main" id="{90118FD5-1213-4768-B2D6-EDA73E5A3D4D}"/>
                  </a:ext>
                </a:extLst>
              </p:cNvPr>
              <p:cNvSpPr txBox="1">
                <a:spLocks noRot="1" noChangeAspect="1" noMove="1" noResize="1" noEditPoints="1" noAdjustHandles="1" noChangeArrowheads="1" noChangeShapeType="1" noTextEdit="1"/>
              </p:cNvSpPr>
              <p:nvPr/>
            </p:nvSpPr>
            <p:spPr>
              <a:xfrm>
                <a:off x="98751" y="1029145"/>
                <a:ext cx="4192553" cy="6214009"/>
              </a:xfrm>
              <a:prstGeom prst="rect">
                <a:avLst/>
              </a:prstGeom>
              <a:blipFill>
                <a:blip r:embed="rId5"/>
                <a:stretch>
                  <a:fillRect l="-11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0085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lvl="0" indent="-279400">
              <a:spcBef>
                <a:spcPts val="0"/>
              </a:spcBef>
              <a:buClr>
                <a:schemeClr val="dk1"/>
              </a:buClr>
              <a:buSzPct val="100000"/>
            </a:pPr>
            <a:r>
              <a:rPr lang="en-US" altLang="zh-CN" sz="3400" b="1">
                <a:ea typeface="Times New Roman"/>
                <a:cs typeface="Times New Roman"/>
              </a:rPr>
              <a:t>Predict 2018 TOP 10 Crime Community</a:t>
            </a:r>
            <a:endParaRPr lang="en-US" sz="3400" b="1" dirty="0">
              <a:latin typeface="Times New Roman"/>
              <a:ea typeface="Times New Roman"/>
              <a:cs typeface="Times New Roman"/>
            </a:endParaRP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Picture 1">
            <a:extLst>
              <a:ext uri="{FF2B5EF4-FFF2-40B4-BE49-F238E27FC236}">
                <a16:creationId xmlns:a16="http://schemas.microsoft.com/office/drawing/2014/main" xmlns="" id="{FB428766-3124-4B73-B434-350034DC66DB}"/>
              </a:ext>
            </a:extLst>
          </p:cNvPr>
          <p:cNvPicPr>
            <a:picLocks noChangeAspect="1"/>
          </p:cNvPicPr>
          <p:nvPr/>
        </p:nvPicPr>
        <p:blipFill>
          <a:blip r:embed="rId4"/>
          <a:stretch>
            <a:fillRect/>
          </a:stretch>
        </p:blipFill>
        <p:spPr>
          <a:xfrm>
            <a:off x="0" y="1"/>
            <a:ext cx="12192000" cy="6858000"/>
          </a:xfrm>
          <a:prstGeom prst="rect">
            <a:avLst/>
          </a:prstGeom>
        </p:spPr>
      </p:pic>
      <p:sp>
        <p:nvSpPr>
          <p:cNvPr id="6" name="Rectangle 5">
            <a:extLst>
              <a:ext uri="{FF2B5EF4-FFF2-40B4-BE49-F238E27FC236}">
                <a16:creationId xmlns:a16="http://schemas.microsoft.com/office/drawing/2014/main" xmlns="" id="{747A90DF-948F-4427-91F4-5F0DFAAB0C2D}"/>
              </a:ext>
            </a:extLst>
          </p:cNvPr>
          <p:cNvSpPr/>
          <p:nvPr/>
        </p:nvSpPr>
        <p:spPr>
          <a:xfrm rot="18816493">
            <a:off x="9593864" y="4989837"/>
            <a:ext cx="1037309" cy="392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a:extLst>
              <a:ext uri="{FF2B5EF4-FFF2-40B4-BE49-F238E27FC236}">
                <a16:creationId xmlns:a16="http://schemas.microsoft.com/office/drawing/2014/main" xmlns="" id="{3F13EB17-AF4D-4B33-90B4-8BF1091A5AC8}"/>
              </a:ext>
            </a:extLst>
          </p:cNvPr>
          <p:cNvSpPr/>
          <p:nvPr/>
        </p:nvSpPr>
        <p:spPr>
          <a:xfrm rot="18816493">
            <a:off x="10583239" y="5038608"/>
            <a:ext cx="1175544" cy="40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375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04</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89373"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04</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25063" y="2610681"/>
            <a:ext cx="4804520"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Conclusion &amp; Recommendation</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6" y="3108894"/>
            <a:ext cx="3903300" cy="954107"/>
          </a:xfrm>
          <a:prstGeom prst="rect">
            <a:avLst/>
          </a:prstGeom>
        </p:spPr>
        <p:txBody>
          <a:bodyPr wrap="square">
            <a:spAutoFit/>
          </a:bodyPr>
          <a:lstStyle/>
          <a:p>
            <a:pPr>
              <a:spcBef>
                <a:spcPts val="0"/>
              </a:spcBef>
              <a:buNone/>
            </a:pPr>
            <a:r>
              <a:rPr lang="en-US" altLang="zh-CN" sz="1400" dirty="0">
                <a:solidFill>
                  <a:srgbClr val="3A3A3A"/>
                </a:solidFill>
                <a:latin typeface="Calibri Light" panose="020F0302020204030204" pitchFamily="34" charset="0"/>
              </a:rPr>
              <a:t>--   Homeless Pattern</a:t>
            </a:r>
          </a:p>
          <a:p>
            <a:r>
              <a:rPr lang="en-US" altLang="zh-CN" sz="1400" dirty="0">
                <a:solidFill>
                  <a:srgbClr val="3A3A3A"/>
                </a:solidFill>
                <a:latin typeface="Calibri Light" panose="020F0302020204030204" pitchFamily="34" charset="0"/>
              </a:rPr>
              <a:t>--   Crime</a:t>
            </a:r>
          </a:p>
          <a:p>
            <a:r>
              <a:rPr lang="en-US" altLang="zh-CN" sz="1400" dirty="0">
                <a:solidFill>
                  <a:srgbClr val="3A3A3A"/>
                </a:solidFill>
                <a:latin typeface="Calibri Light" panose="020F0302020204030204" pitchFamily="34" charset="0"/>
              </a:rPr>
              <a:t>--   Model Building and Prediction</a:t>
            </a:r>
          </a:p>
          <a:p>
            <a:pPr>
              <a:spcBef>
                <a:spcPts val="0"/>
              </a:spcBef>
              <a:buNone/>
            </a:pPr>
            <a:endParaRPr lang="en-US" altLang="zh-CN" sz="1400" dirty="0">
              <a:solidFill>
                <a:srgbClr val="3A3A3A"/>
              </a:solidFill>
              <a:latin typeface="Calibri Light" panose="020F0302020204030204" pitchFamily="34" charset="0"/>
            </a:endParaRPr>
          </a:p>
        </p:txBody>
      </p:sp>
    </p:spTree>
    <p:extLst>
      <p:ext uri="{BB962C8B-B14F-4D97-AF65-F5344CB8AC3E}">
        <p14:creationId xmlns:p14="http://schemas.microsoft.com/office/powerpoint/2010/main" val="337802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01</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854721"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01</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37189" y="2647747"/>
            <a:ext cx="4815742"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Background and Issue Identified</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1"/>
          <p:cNvSpPr txBox="1"/>
          <p:nvPr/>
        </p:nvSpPr>
        <p:spPr>
          <a:xfrm>
            <a:off x="4812741" y="3187153"/>
            <a:ext cx="3375916" cy="830997"/>
          </a:xfrm>
          <a:prstGeom prst="rect">
            <a:avLst/>
          </a:prstGeom>
          <a:noFill/>
        </p:spPr>
        <p:txBody>
          <a:bodyPr wrap="square" rtlCol="0">
            <a:spAutoFit/>
          </a:bodyPr>
          <a:lstStyle/>
          <a:p>
            <a:pPr>
              <a:spcBef>
                <a:spcPts val="0"/>
              </a:spcBef>
              <a:buNone/>
            </a:pPr>
            <a:r>
              <a:rPr lang="en-US" altLang="zh-CN" sz="16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  </a:t>
            </a:r>
            <a:r>
              <a:rPr lang="en-US" altLang="zh-CN" sz="1600" dirty="0">
                <a:solidFill>
                  <a:srgbClr val="3A3A3A"/>
                </a:solidFill>
                <a:latin typeface="Calibri Light" panose="020F0302020204030204" pitchFamily="34" charset="0"/>
              </a:rPr>
              <a:t>LA, the capital of homelessness</a:t>
            </a:r>
          </a:p>
          <a:p>
            <a:r>
              <a:rPr lang="en-US" altLang="zh-CN" sz="1600" dirty="0">
                <a:solidFill>
                  <a:srgbClr val="3A3A3A"/>
                </a:solidFill>
                <a:latin typeface="Calibri Light" panose="020F0302020204030204" pitchFamily="34" charset="0"/>
              </a:rPr>
              <a:t>--   Issue identified</a:t>
            </a:r>
          </a:p>
          <a:p>
            <a:r>
              <a:rPr lang="en-US" altLang="zh-CN" sz="1600" dirty="0">
                <a:solidFill>
                  <a:srgbClr val="3A3A3A"/>
                </a:solidFill>
                <a:latin typeface="Calibri Light" panose="020F0302020204030204" pitchFamily="34" charset="0"/>
              </a:rPr>
              <a:t>--   Five datasets used</a:t>
            </a:r>
          </a:p>
        </p:txBody>
      </p:sp>
    </p:spTree>
    <p:extLst>
      <p:ext uri="{BB962C8B-B14F-4D97-AF65-F5344CB8AC3E}">
        <p14:creationId xmlns:p14="http://schemas.microsoft.com/office/powerpoint/2010/main" val="131507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8615D3-8BFA-47FF-9507-CC3DB42DC353}"/>
              </a:ext>
            </a:extLst>
          </p:cNvPr>
          <p:cNvSpPr>
            <a:spLocks noGrp="1"/>
          </p:cNvSpPr>
          <p:nvPr>
            <p:ph type="title"/>
          </p:nvPr>
        </p:nvSpPr>
        <p:spPr/>
        <p:txBody>
          <a:bodyPr/>
          <a:lstStyle/>
          <a:p>
            <a:r>
              <a:rPr lang="en-US" dirty="0"/>
              <a:t>Conclusion &amp; Recommendation</a:t>
            </a:r>
          </a:p>
        </p:txBody>
      </p:sp>
      <p:sp>
        <p:nvSpPr>
          <p:cNvPr id="3" name="Content Placeholder 2">
            <a:extLst>
              <a:ext uri="{FF2B5EF4-FFF2-40B4-BE49-F238E27FC236}">
                <a16:creationId xmlns:a16="http://schemas.microsoft.com/office/drawing/2014/main" xmlns="" id="{3AC69145-14F2-453D-8138-B1AE912A7695}"/>
              </a:ext>
            </a:extLst>
          </p:cNvPr>
          <p:cNvSpPr>
            <a:spLocks noGrp="1"/>
          </p:cNvSpPr>
          <p:nvPr>
            <p:ph idx="1"/>
          </p:nvPr>
        </p:nvSpPr>
        <p:spPr/>
        <p:txBody>
          <a:bodyPr/>
          <a:lstStyle/>
          <a:p>
            <a:r>
              <a:rPr lang="en-US" dirty="0"/>
              <a:t>Homeless Pattern:</a:t>
            </a:r>
          </a:p>
          <a:p>
            <a:pPr lvl="1">
              <a:buFont typeface="Wingdings" panose="05000000000000000000" pitchFamily="2" charset="2"/>
              <a:buChar char="Ø"/>
            </a:pPr>
            <a:r>
              <a:rPr lang="en-US" dirty="0"/>
              <a:t> From 2015 to 2017, the number  of homeless have kept stable</a:t>
            </a:r>
          </a:p>
          <a:p>
            <a:pPr lvl="1">
              <a:buFont typeface="Wingdings" panose="05000000000000000000" pitchFamily="2" charset="2"/>
              <a:buChar char="Ø"/>
            </a:pPr>
            <a:r>
              <a:rPr lang="en-US" dirty="0"/>
              <a:t> The community Skid Row is our targeted recusing area</a:t>
            </a:r>
          </a:p>
          <a:p>
            <a:r>
              <a:rPr lang="en-US" dirty="0"/>
              <a:t>Crime:</a:t>
            </a:r>
          </a:p>
          <a:p>
            <a:pPr lvl="1">
              <a:buFont typeface="Wingdings" panose="05000000000000000000" pitchFamily="2" charset="2"/>
              <a:buChar char="Ø"/>
            </a:pPr>
            <a:r>
              <a:rPr lang="en-US" dirty="0"/>
              <a:t> Have some regulation enforcement or strengthen the police in specific areas </a:t>
            </a:r>
          </a:p>
          <a:p>
            <a:pPr lvl="1">
              <a:buFont typeface="Wingdings" panose="05000000000000000000" pitchFamily="2" charset="2"/>
              <a:buChar char="Ø"/>
            </a:pPr>
            <a:r>
              <a:rPr lang="en-US" dirty="0"/>
              <a:t> Get more attention to Wednesday 12pm and Saturday 4pm</a:t>
            </a:r>
          </a:p>
          <a:p>
            <a:r>
              <a:rPr lang="en-US" dirty="0"/>
              <a:t>Model Building and Prediction:</a:t>
            </a:r>
          </a:p>
          <a:p>
            <a:pPr lvl="1">
              <a:buFont typeface="Wingdings" panose="05000000000000000000" pitchFamily="2" charset="2"/>
              <a:buChar char="Ø"/>
            </a:pPr>
            <a:r>
              <a:rPr lang="zh-TW" altLang="en-US" dirty="0"/>
              <a:t> </a:t>
            </a:r>
            <a:r>
              <a:rPr lang="en-US" dirty="0"/>
              <a:t>We need more data to make precise prediction and</a:t>
            </a:r>
            <a:r>
              <a:rPr lang="zh-TW" altLang="en-US" dirty="0"/>
              <a:t> </a:t>
            </a:r>
            <a:r>
              <a:rPr lang="en-US" altLang="zh-TW" dirty="0"/>
              <a:t>build</a:t>
            </a:r>
            <a:r>
              <a:rPr lang="en-US" dirty="0"/>
              <a:t> realistic model</a:t>
            </a:r>
          </a:p>
        </p:txBody>
      </p:sp>
    </p:spTree>
    <p:extLst>
      <p:ext uri="{BB962C8B-B14F-4D97-AF65-F5344CB8AC3E}">
        <p14:creationId xmlns:p14="http://schemas.microsoft.com/office/powerpoint/2010/main" val="2948278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9911" y="2289848"/>
            <a:ext cx="4382453" cy="830997"/>
          </a:xfrm>
          <a:prstGeom prst="rect">
            <a:avLst/>
          </a:prstGeom>
          <a:noFill/>
        </p:spPr>
        <p:txBody>
          <a:bodyPr wrap="square" rtlCol="0">
            <a:spAutoFit/>
          </a:bodyPr>
          <a:lstStyle/>
          <a:p>
            <a:pPr algn="ctr"/>
            <a:r>
              <a:rPr lang="en-US" altLang="zh-CN" sz="4800" b="1" dirty="0">
                <a:solidFill>
                  <a:srgbClr val="3A3A3A"/>
                </a:solidFill>
                <a:latin typeface="Times New Roman" charset="0"/>
                <a:ea typeface="Times New Roman" charset="0"/>
                <a:cs typeface="Times New Roman" charset="0"/>
              </a:rPr>
              <a:t>THANK YOU !</a:t>
            </a:r>
            <a:endParaRPr lang="zh-CN" altLang="en-US" sz="4800" b="1" dirty="0">
              <a:solidFill>
                <a:srgbClr val="3A3A3A"/>
              </a:solidFill>
              <a:latin typeface="Times New Roman" charset="0"/>
              <a:ea typeface="Times New Roman" charset="0"/>
              <a:cs typeface="Times New Roman" charset="0"/>
            </a:endParaRPr>
          </a:p>
        </p:txBody>
      </p:sp>
      <p:cxnSp>
        <p:nvCxnSpPr>
          <p:cNvPr id="6" name="直接连接符 5"/>
          <p:cNvCxnSpPr/>
          <p:nvPr/>
        </p:nvCxnSpPr>
        <p:spPr>
          <a:xfrm>
            <a:off x="4962811" y="3107006"/>
            <a:ext cx="2041493" cy="13839"/>
          </a:xfrm>
          <a:prstGeom prst="line">
            <a:avLst/>
          </a:prstGeom>
          <a:ln w="22225">
            <a:solidFill>
              <a:srgbClr val="FFC001"/>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2" y="4195205"/>
            <a:ext cx="12192000" cy="2662795"/>
          </a:xfrm>
          <a:custGeom>
            <a:avLst/>
            <a:gdLst>
              <a:gd name="connsiteX0" fmla="*/ 0 w 12192000"/>
              <a:gd name="connsiteY0" fmla="*/ 0 h 2662795"/>
              <a:gd name="connsiteX1" fmla="*/ 500336 w 12192000"/>
              <a:gd name="connsiteY1" fmla="*/ 219312 h 2662795"/>
              <a:gd name="connsiteX2" fmla="*/ 1899137 w 12192000"/>
              <a:gd name="connsiteY2" fmla="*/ 689315 h 2662795"/>
              <a:gd name="connsiteX3" fmla="*/ 3362177 w 12192000"/>
              <a:gd name="connsiteY3" fmla="*/ 576774 h 2662795"/>
              <a:gd name="connsiteX4" fmla="*/ 4501660 w 12192000"/>
              <a:gd name="connsiteY4" fmla="*/ 450165 h 2662795"/>
              <a:gd name="connsiteX5" fmla="*/ 6091309 w 12192000"/>
              <a:gd name="connsiteY5" fmla="*/ 520503 h 2662795"/>
              <a:gd name="connsiteX6" fmla="*/ 7849771 w 12192000"/>
              <a:gd name="connsiteY6" fmla="*/ 787789 h 2662795"/>
              <a:gd name="connsiteX7" fmla="*/ 9411285 w 12192000"/>
              <a:gd name="connsiteY7" fmla="*/ 801857 h 2662795"/>
              <a:gd name="connsiteX8" fmla="*/ 10944663 w 12192000"/>
              <a:gd name="connsiteY8" fmla="*/ 844060 h 2662795"/>
              <a:gd name="connsiteX9" fmla="*/ 12175491 w 12192000"/>
              <a:gd name="connsiteY9" fmla="*/ 424008 h 2662795"/>
              <a:gd name="connsiteX10" fmla="*/ 12183035 w 12192000"/>
              <a:gd name="connsiteY10" fmla="*/ 420587 h 2662795"/>
              <a:gd name="connsiteX11" fmla="*/ 12192000 w 12192000"/>
              <a:gd name="connsiteY11" fmla="*/ 420896 h 2662795"/>
              <a:gd name="connsiteX12" fmla="*/ 12192000 w 12192000"/>
              <a:gd name="connsiteY12" fmla="*/ 2662795 h 2662795"/>
              <a:gd name="connsiteX13" fmla="*/ 0 w 12192000"/>
              <a:gd name="connsiteY13" fmla="*/ 2662795 h 2662795"/>
              <a:gd name="connsiteX14" fmla="*/ 0 w 12192000"/>
              <a:gd name="connsiteY14" fmla="*/ 0 h 266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662795">
                <a:moveTo>
                  <a:pt x="0" y="0"/>
                </a:moveTo>
                <a:lnTo>
                  <a:pt x="500336" y="219312"/>
                </a:lnTo>
                <a:cubicBezTo>
                  <a:pt x="997266" y="432360"/>
                  <a:pt x="1478865" y="617218"/>
                  <a:pt x="1899137" y="689315"/>
                </a:cubicBezTo>
                <a:cubicBezTo>
                  <a:pt x="2459500" y="785444"/>
                  <a:pt x="2928423" y="616632"/>
                  <a:pt x="3362177" y="576774"/>
                </a:cubicBezTo>
                <a:cubicBezTo>
                  <a:pt x="3795931" y="536916"/>
                  <a:pt x="4046805" y="459544"/>
                  <a:pt x="4501660" y="450165"/>
                </a:cubicBezTo>
                <a:cubicBezTo>
                  <a:pt x="4956515" y="440787"/>
                  <a:pt x="5533291" y="464232"/>
                  <a:pt x="6091309" y="520503"/>
                </a:cubicBezTo>
                <a:cubicBezTo>
                  <a:pt x="6649327" y="576774"/>
                  <a:pt x="7296442" y="740897"/>
                  <a:pt x="7849771" y="787789"/>
                </a:cubicBezTo>
                <a:cubicBezTo>
                  <a:pt x="8403100" y="834681"/>
                  <a:pt x="9411285" y="801857"/>
                  <a:pt x="9411285" y="801857"/>
                </a:cubicBezTo>
                <a:cubicBezTo>
                  <a:pt x="9927100" y="811235"/>
                  <a:pt x="10478085" y="909709"/>
                  <a:pt x="10944663" y="844060"/>
                </a:cubicBezTo>
                <a:cubicBezTo>
                  <a:pt x="11352919" y="786617"/>
                  <a:pt x="12016079" y="495812"/>
                  <a:pt x="12175491" y="424008"/>
                </a:cubicBezTo>
                <a:lnTo>
                  <a:pt x="12183035" y="420587"/>
                </a:lnTo>
                <a:lnTo>
                  <a:pt x="12192000" y="420896"/>
                </a:lnTo>
                <a:lnTo>
                  <a:pt x="12192000" y="2662795"/>
                </a:lnTo>
                <a:lnTo>
                  <a:pt x="0" y="2662795"/>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439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43897" y="1533832"/>
            <a:ext cx="3362632" cy="3805084"/>
          </a:xfrm>
          <a:prstGeom prst="rect">
            <a:avLst/>
          </a:prstGeom>
          <a:noFill/>
          <a:ln w="76200">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9" name="图片 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3897" y="0"/>
            <a:ext cx="3362632" cy="1368437"/>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
        <p:nvSpPr>
          <p:cNvPr id="13" name="文本框 12"/>
          <p:cNvSpPr txBox="1"/>
          <p:nvPr/>
        </p:nvSpPr>
        <p:spPr>
          <a:xfrm>
            <a:off x="5983536" y="2300181"/>
            <a:ext cx="5806632" cy="1532727"/>
          </a:xfrm>
          <a:prstGeom prst="rect">
            <a:avLst/>
          </a:prstGeom>
          <a:noFill/>
        </p:spPr>
        <p:txBody>
          <a:bodyPr wrap="square" rtlCol="0">
            <a:spAutoFit/>
          </a:bodyPr>
          <a:lstStyle/>
          <a:p>
            <a:pPr algn="just">
              <a:lnSpc>
                <a:spcPct val="130000"/>
              </a:lnSpc>
            </a:pPr>
            <a:r>
              <a:rPr lang="en-US" altLang="zh-CN" sz="2000" dirty="0">
                <a:latin typeface="Calibri Light" panose="020F0302020204030204" pitchFamily="34" charset="0"/>
              </a:rPr>
              <a:t>Los Angeles reported the largest number of chronically homeless people in the nation for continuous two years in 2016.</a:t>
            </a:r>
          </a:p>
          <a:p>
            <a:pPr algn="just">
              <a:lnSpc>
                <a:spcPct val="130000"/>
              </a:lnSpc>
            </a:pPr>
            <a:endParaRPr lang="zh-CN" altLang="en-US" sz="1200" dirty="0">
              <a:latin typeface="Calibri Light" panose="020F0302020204030204" pitchFamily="34" charset="0"/>
            </a:endParaRPr>
          </a:p>
        </p:txBody>
      </p:sp>
      <p:sp>
        <p:nvSpPr>
          <p:cNvPr id="14" name="文本框 13"/>
          <p:cNvSpPr txBox="1"/>
          <p:nvPr/>
        </p:nvSpPr>
        <p:spPr>
          <a:xfrm>
            <a:off x="5939311" y="1616305"/>
            <a:ext cx="63462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kern="0" dirty="0">
                <a:solidFill>
                  <a:srgbClr val="3A3A3A"/>
                </a:solidFill>
                <a:latin typeface="Calibri Light" panose="020F0302020204030204" pitchFamily="34" charset="0"/>
              </a:rPr>
              <a:t>The h</a:t>
            </a:r>
            <a:r>
              <a:rPr kumimoji="0" lang="en-US" altLang="zh-CN" sz="4000" i="0" u="none" strike="noStrike" kern="0" cap="none" spc="0" normalizeH="0" baseline="0" noProof="0" dirty="0" err="1">
                <a:ln>
                  <a:noFill/>
                </a:ln>
                <a:solidFill>
                  <a:srgbClr val="3A3A3A"/>
                </a:solidFill>
                <a:effectLst/>
                <a:uLnTx/>
                <a:uFillTx/>
                <a:latin typeface="Calibri Light" panose="020F0302020204030204" pitchFamily="34" charset="0"/>
              </a:rPr>
              <a:t>omeless</a:t>
            </a:r>
            <a:r>
              <a:rPr kumimoji="0" lang="en-US" altLang="zh-CN" sz="4000" i="0" u="none" strike="noStrike" kern="0" cap="none" spc="0" normalizeH="0" baseline="0" noProof="0" dirty="0">
                <a:ln>
                  <a:noFill/>
                </a:ln>
                <a:solidFill>
                  <a:srgbClr val="3A3A3A"/>
                </a:solidFill>
                <a:effectLst/>
                <a:uLnTx/>
                <a:uFillTx/>
                <a:latin typeface="Calibri Light" panose="020F0302020204030204" pitchFamily="34" charset="0"/>
              </a:rPr>
              <a:t> capital of U.S</a:t>
            </a:r>
            <a:endParaRPr kumimoji="0" lang="zh-CN" altLang="en-US" sz="4000" i="0" u="none" strike="noStrike" kern="0" cap="none" spc="0" normalizeH="0" baseline="0" noProof="0" dirty="0">
              <a:ln>
                <a:noFill/>
              </a:ln>
              <a:solidFill>
                <a:srgbClr val="3A3A3A"/>
              </a:solidFill>
              <a:effectLst/>
              <a:uLnTx/>
              <a:uFillTx/>
              <a:latin typeface="Calibri Light" panose="020F0302020204030204" pitchFamily="34" charset="0"/>
            </a:endParaRPr>
          </a:p>
        </p:txBody>
      </p:sp>
      <p:sp>
        <p:nvSpPr>
          <p:cNvPr id="17" name="KSO_Shape"/>
          <p:cNvSpPr>
            <a:spLocks/>
          </p:cNvSpPr>
          <p:nvPr/>
        </p:nvSpPr>
        <p:spPr bwMode="auto">
          <a:xfrm>
            <a:off x="4383423" y="3776444"/>
            <a:ext cx="541010" cy="405758"/>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FC00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a:solidFill>
                <a:srgbClr val="FFFFFF"/>
              </a:solidFill>
              <a:latin typeface="Calibri Light" panose="020F0302020204030204" pitchFamily="34" charset="0"/>
            </a:endParaRPr>
          </a:p>
        </p:txBody>
      </p:sp>
      <p:sp>
        <p:nvSpPr>
          <p:cNvPr id="18" name="文本框 17"/>
          <p:cNvSpPr txBox="1"/>
          <p:nvPr/>
        </p:nvSpPr>
        <p:spPr>
          <a:xfrm>
            <a:off x="2210956" y="2805387"/>
            <a:ext cx="2302246" cy="1323439"/>
          </a:xfrm>
          <a:prstGeom prst="rect">
            <a:avLst/>
          </a:prstGeom>
          <a:noFill/>
        </p:spPr>
        <p:txBody>
          <a:bodyPr wrap="square" rtlCol="0">
            <a:spAutoFit/>
          </a:bodyPr>
          <a:lstStyle/>
          <a:p>
            <a:pPr algn="ctr"/>
            <a:r>
              <a:rPr lang="en-US" altLang="zh-CN" sz="2000" dirty="0">
                <a:solidFill>
                  <a:srgbClr val="3A3A3A"/>
                </a:solidFill>
                <a:latin typeface="Calibri Light" panose="020F0302020204030204" pitchFamily="34" charset="0"/>
              </a:rPr>
              <a:t>Of them live in outdoors, in cars, tents and encampments,</a:t>
            </a:r>
            <a:endParaRPr lang="zh-CN" altLang="en-US" sz="2000" dirty="0">
              <a:solidFill>
                <a:srgbClr val="3A3A3A"/>
              </a:solidFill>
              <a:latin typeface="Calibri Light" panose="020F0302020204030204" pitchFamily="34" charset="0"/>
            </a:endParaRPr>
          </a:p>
        </p:txBody>
      </p:sp>
      <p:sp>
        <p:nvSpPr>
          <p:cNvPr id="19" name="文本框 18"/>
          <p:cNvSpPr txBox="1"/>
          <p:nvPr/>
        </p:nvSpPr>
        <p:spPr>
          <a:xfrm>
            <a:off x="1113175" y="4229173"/>
            <a:ext cx="3193354" cy="652486"/>
          </a:xfrm>
          <a:prstGeom prst="rect">
            <a:avLst/>
          </a:prstGeom>
          <a:noFill/>
        </p:spPr>
        <p:txBody>
          <a:bodyPr wrap="square" rtlCol="0">
            <a:spAutoFit/>
          </a:bodyPr>
          <a:lstStyle/>
          <a:p>
            <a:pPr>
              <a:lnSpc>
                <a:spcPct val="130000"/>
              </a:lnSpc>
            </a:pPr>
            <a:r>
              <a:rPr lang="en-US" altLang="zh-CN" sz="1400" dirty="0">
                <a:solidFill>
                  <a:srgbClr val="3A3A3A"/>
                </a:solidFill>
                <a:latin typeface="Calibri Light" panose="020F0302020204030204" pitchFamily="34" charset="0"/>
              </a:rPr>
              <a:t>The number of sheltered homeless  was nearly 13000  in 2006</a:t>
            </a:r>
            <a:endParaRPr lang="zh-CN" altLang="en-US" sz="1400" dirty="0">
              <a:solidFill>
                <a:srgbClr val="3A3A3A"/>
              </a:solidFill>
              <a:latin typeface="Calibri Light" panose="020F0302020204030204" pitchFamily="34" charset="0"/>
            </a:endParaRPr>
          </a:p>
        </p:txBody>
      </p:sp>
      <p:sp>
        <p:nvSpPr>
          <p:cNvPr id="20" name="文本框 19"/>
          <p:cNvSpPr txBox="1"/>
          <p:nvPr/>
        </p:nvSpPr>
        <p:spPr>
          <a:xfrm>
            <a:off x="2411352" y="3111767"/>
            <a:ext cx="3162236" cy="646331"/>
          </a:xfrm>
          <a:prstGeom prst="rect">
            <a:avLst/>
          </a:prstGeom>
          <a:noFill/>
        </p:spPr>
        <p:txBody>
          <a:bodyPr wrap="square" rtlCol="0">
            <a:spAutoFit/>
          </a:bodyPr>
          <a:lstStyle/>
          <a:p>
            <a:endParaRPr lang="zh-CN" altLang="en-US" sz="3600" dirty="0">
              <a:solidFill>
                <a:srgbClr val="3A3A3A"/>
              </a:solidFill>
              <a:latin typeface="Calibri Light" panose="020F0302020204030204" pitchFamily="34" charset="0"/>
            </a:endParaRPr>
          </a:p>
        </p:txBody>
      </p:sp>
      <p:sp>
        <p:nvSpPr>
          <p:cNvPr id="21" name="文本框 20"/>
          <p:cNvSpPr txBox="1"/>
          <p:nvPr/>
        </p:nvSpPr>
        <p:spPr>
          <a:xfrm>
            <a:off x="2731045" y="1724027"/>
            <a:ext cx="1438214" cy="1200329"/>
          </a:xfrm>
          <a:prstGeom prst="rect">
            <a:avLst/>
          </a:prstGeom>
          <a:noFill/>
        </p:spPr>
        <p:txBody>
          <a:bodyPr wrap="none" rtlCol="0">
            <a:spAutoFit/>
          </a:bodyPr>
          <a:lstStyle/>
          <a:p>
            <a:r>
              <a:rPr lang="en-US" altLang="zh-CN" sz="7200" dirty="0"/>
              <a:t>95</a:t>
            </a:r>
            <a:r>
              <a:rPr lang="en-US" altLang="zh-CN" sz="4400" dirty="0"/>
              <a:t>%</a:t>
            </a:r>
            <a:endParaRPr lang="zh-CN" altLang="en-US" sz="7200" dirty="0"/>
          </a:p>
        </p:txBody>
      </p:sp>
      <p:sp>
        <p:nvSpPr>
          <p:cNvPr id="22" name="矩形 21"/>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p:cNvCxnSpPr/>
          <p:nvPr/>
        </p:nvCxnSpPr>
        <p:spPr>
          <a:xfrm>
            <a:off x="10312256" y="4706605"/>
            <a:ext cx="1415845"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43897" y="5453498"/>
            <a:ext cx="3439526" cy="1315602"/>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Tree>
    <p:extLst>
      <p:ext uri="{BB962C8B-B14F-4D97-AF65-F5344CB8AC3E}">
        <p14:creationId xmlns:p14="http://schemas.microsoft.com/office/powerpoint/2010/main" val="68120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25880"/>
            <a:ext cx="2895600" cy="8307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67200" y="5486400"/>
            <a:ext cx="3139440" cy="8686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305274" y="5374109"/>
            <a:ext cx="1101503" cy="113686"/>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文本框 26"/>
          <p:cNvSpPr txBox="1"/>
          <p:nvPr/>
        </p:nvSpPr>
        <p:spPr>
          <a:xfrm>
            <a:off x="1082176" y="414721"/>
            <a:ext cx="3626848" cy="563231"/>
          </a:xfrm>
          <a:prstGeom prst="rect">
            <a:avLst/>
          </a:prstGeom>
          <a:noFill/>
        </p:spPr>
        <p:txBody>
          <a:bodyPr wrap="square" rtlCol="0">
            <a:spAutoFit/>
          </a:bodyPr>
          <a:lstStyle/>
          <a:p>
            <a:pPr indent="-279400">
              <a:lnSpc>
                <a:spcPct val="90000"/>
              </a:lnSpc>
              <a:buClr>
                <a:schemeClr val="dk1"/>
              </a:buClr>
              <a:buSzPct val="100000"/>
            </a:pPr>
            <a:r>
              <a:rPr lang="en-US" altLang="zh-CN" sz="3400" b="1" dirty="0">
                <a:latin typeface="Times New Roman"/>
                <a:ea typeface="Times New Roman"/>
                <a:cs typeface="Times New Roman"/>
              </a:rPr>
              <a:t>Issue Identified</a:t>
            </a:r>
            <a:endParaRPr lang="zh-CN" altLang="en-US" sz="3400" b="1" dirty="0">
              <a:latin typeface="Times New Roman"/>
              <a:ea typeface="Times New Roman"/>
              <a:cs typeface="Times New Roman"/>
            </a:endParaRPr>
          </a:p>
        </p:txBody>
      </p:sp>
      <p:pic>
        <p:nvPicPr>
          <p:cNvPr id="28" name="Shape 178"/>
          <p:cNvPicPr preferRelativeResize="0"/>
          <p:nvPr/>
        </p:nvPicPr>
        <p:blipFill rotWithShape="1">
          <a:blip r:embed="rId3">
            <a:alphaModFix/>
          </a:blip>
          <a:srcRect/>
          <a:stretch/>
        </p:blipFill>
        <p:spPr>
          <a:xfrm>
            <a:off x="201558" y="2339317"/>
            <a:ext cx="5635362" cy="3043640"/>
          </a:xfrm>
          <a:prstGeom prst="rect">
            <a:avLst/>
          </a:prstGeom>
          <a:noFill/>
          <a:ln>
            <a:noFill/>
          </a:ln>
        </p:spPr>
      </p:pic>
      <p:sp>
        <p:nvSpPr>
          <p:cNvPr id="13" name="文本框 14"/>
          <p:cNvSpPr txBox="1"/>
          <p:nvPr/>
        </p:nvSpPr>
        <p:spPr>
          <a:xfrm>
            <a:off x="7049861" y="2826614"/>
            <a:ext cx="3703048" cy="2613023"/>
          </a:xfrm>
          <a:prstGeom prst="rect">
            <a:avLst/>
          </a:prstGeom>
          <a:noFill/>
        </p:spPr>
        <p:txBody>
          <a:bodyPr wrap="square" rtlCol="0">
            <a:spAutoFit/>
          </a:bodyPr>
          <a:lstStyle/>
          <a:p>
            <a:pPr algn="just">
              <a:lnSpc>
                <a:spcPct val="130000"/>
              </a:lnSpc>
            </a:pPr>
            <a:r>
              <a:rPr lang="en-US" altLang="zh-CN" b="1" dirty="0">
                <a:solidFill>
                  <a:srgbClr val="3A3A3A"/>
                </a:solidFill>
                <a:latin typeface="Calibri Light" panose="020F0302020204030204" pitchFamily="34" charset="0"/>
              </a:rPr>
              <a:t>As the city is allocating the resources, the challenge facing is how to prioritize the area of high concentration with homelessness as well as with high danger and health risk. So, this is what our project aims to solve</a:t>
            </a:r>
          </a:p>
          <a:p>
            <a:pPr algn="just">
              <a:lnSpc>
                <a:spcPct val="130000"/>
              </a:lnSpc>
            </a:pPr>
            <a:r>
              <a:rPr lang="en-US" altLang="zh-CN" b="1" dirty="0">
                <a:solidFill>
                  <a:srgbClr val="3A3A3A"/>
                </a:solidFill>
                <a:latin typeface="Calibri Light" panose="020F0302020204030204" pitchFamily="34" charset="0"/>
              </a:rPr>
              <a:t>.</a:t>
            </a:r>
            <a:endParaRPr lang="zh-CN" altLang="en-US" b="1" dirty="0">
              <a:solidFill>
                <a:srgbClr val="3A3A3A"/>
              </a:solidFill>
              <a:latin typeface="Calibri Light" panose="020F0302020204030204" pitchFamily="34" charset="0"/>
            </a:endParaRPr>
          </a:p>
        </p:txBody>
      </p:sp>
      <p:sp>
        <p:nvSpPr>
          <p:cNvPr id="15" name="文本框 22"/>
          <p:cNvSpPr txBox="1"/>
          <p:nvPr/>
        </p:nvSpPr>
        <p:spPr>
          <a:xfrm>
            <a:off x="7087961" y="2303394"/>
            <a:ext cx="3626848" cy="523220"/>
          </a:xfrm>
          <a:prstGeom prst="rect">
            <a:avLst/>
          </a:prstGeom>
          <a:solidFill>
            <a:srgbClr val="FFC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bg1"/>
                </a:solidFill>
                <a:effectLst/>
                <a:uLnTx/>
                <a:uFillTx/>
                <a:latin typeface="Calibri Light" panose="020F0302020204030204" pitchFamily="34" charset="0"/>
              </a:rPr>
              <a:t>Our goal</a:t>
            </a:r>
            <a:endParaRPr kumimoji="0" lang="zh-CN" altLang="en-US" sz="2800" b="1" i="0" u="none" strike="noStrike" kern="0" cap="none" spc="0" normalizeH="0" baseline="0" noProof="0" dirty="0">
              <a:ln>
                <a:noFill/>
              </a:ln>
              <a:solidFill>
                <a:schemeClr val="bg1"/>
              </a:solidFill>
              <a:effectLst/>
              <a:uLnTx/>
              <a:uFillTx/>
              <a:latin typeface="Calibri Light" panose="020F0302020204030204" pitchFamily="34" charset="0"/>
            </a:endParaRPr>
          </a:p>
        </p:txBody>
      </p:sp>
    </p:spTree>
    <p:extLst>
      <p:ext uri="{BB962C8B-B14F-4D97-AF65-F5344CB8AC3E}">
        <p14:creationId xmlns:p14="http://schemas.microsoft.com/office/powerpoint/2010/main" val="321552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541478" y="0"/>
            <a:ext cx="0" cy="207486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70277" y="0"/>
            <a:ext cx="0" cy="3601329"/>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13144" y="0"/>
            <a:ext cx="0" cy="254625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5641146" y="207486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7469945" y="3601329"/>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9312812" y="254625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5641146" y="2074862"/>
            <a:ext cx="1800664" cy="1800664"/>
          </a:xfrm>
          <a:prstGeom prst="blockArc">
            <a:avLst>
              <a:gd name="adj1" fmla="val 10795232"/>
              <a:gd name="adj2" fmla="val 512995"/>
              <a:gd name="adj3" fmla="val 1246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rot="12289424">
            <a:off x="9312811" y="2546252"/>
            <a:ext cx="1800664" cy="1800664"/>
          </a:xfrm>
          <a:prstGeom prst="blockArc">
            <a:avLst>
              <a:gd name="adj1" fmla="val 10795232"/>
              <a:gd name="adj2" fmla="val 16106589"/>
              <a:gd name="adj3" fmla="val 12596"/>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p:cNvSpPr/>
          <p:nvPr/>
        </p:nvSpPr>
        <p:spPr>
          <a:xfrm rot="3433786">
            <a:off x="7469945" y="3601329"/>
            <a:ext cx="1800664" cy="1800664"/>
          </a:xfrm>
          <a:prstGeom prst="blockArc">
            <a:avLst>
              <a:gd name="adj1" fmla="val 10795232"/>
              <a:gd name="adj2" fmla="val 20381218"/>
              <a:gd name="adj3" fmla="val 12377"/>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KSO_Shape"/>
          <p:cNvSpPr/>
          <p:nvPr/>
        </p:nvSpPr>
        <p:spPr>
          <a:xfrm>
            <a:off x="506632" y="6103778"/>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29" name="直接连接符 28"/>
          <p:cNvCxnSpPr/>
          <p:nvPr/>
        </p:nvCxnSpPr>
        <p:spPr>
          <a:xfrm>
            <a:off x="4212887" y="0"/>
            <a:ext cx="0" cy="3601329"/>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10544" y="0"/>
            <a:ext cx="0" cy="254625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3312555" y="3464858"/>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空心弧 31"/>
          <p:cNvSpPr/>
          <p:nvPr/>
        </p:nvSpPr>
        <p:spPr>
          <a:xfrm rot="3433786">
            <a:off x="3312555" y="3464857"/>
            <a:ext cx="1800664" cy="1800664"/>
          </a:xfrm>
          <a:prstGeom prst="blockArc">
            <a:avLst>
              <a:gd name="adj1" fmla="val 10795232"/>
              <a:gd name="adj2" fmla="val 20381218"/>
              <a:gd name="adj3" fmla="val 12377"/>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同心圆 32"/>
          <p:cNvSpPr/>
          <p:nvPr/>
        </p:nvSpPr>
        <p:spPr>
          <a:xfrm>
            <a:off x="1210212" y="2564525"/>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p:cNvSpPr/>
          <p:nvPr/>
        </p:nvSpPr>
        <p:spPr>
          <a:xfrm rot="11707094">
            <a:off x="1210211" y="2564526"/>
            <a:ext cx="1800664" cy="1800664"/>
          </a:xfrm>
          <a:prstGeom prst="blockArc">
            <a:avLst>
              <a:gd name="adj1" fmla="val 10795232"/>
              <a:gd name="adj2" fmla="val 16106589"/>
              <a:gd name="adj3" fmla="val 12596"/>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25"/>
          <p:cNvSpPr txBox="1"/>
          <p:nvPr/>
        </p:nvSpPr>
        <p:spPr>
          <a:xfrm>
            <a:off x="935892" y="6072930"/>
            <a:ext cx="6119356" cy="523220"/>
          </a:xfrm>
          <a:prstGeom prst="rect">
            <a:avLst/>
          </a:prstGeom>
          <a:noFill/>
        </p:spPr>
        <p:txBody>
          <a:bodyPr wrap="square" rtlCol="0">
            <a:spAutoFit/>
          </a:bodyPr>
          <a:lstStyle/>
          <a:p>
            <a:pPr algn="ctr"/>
            <a:r>
              <a:rPr lang="en-US" altLang="zh-CN" sz="2800" b="1" dirty="0">
                <a:solidFill>
                  <a:srgbClr val="3A3A3A"/>
                </a:solidFill>
                <a:latin typeface="+mj-lt"/>
              </a:rPr>
              <a:t>Data Description—the Dataset Used</a:t>
            </a:r>
            <a:endParaRPr lang="zh-CN" altLang="en-US" sz="2800" b="1" dirty="0">
              <a:solidFill>
                <a:srgbClr val="3A3A3A"/>
              </a:solidFill>
              <a:latin typeface="+mj-lt"/>
            </a:endParaRPr>
          </a:p>
        </p:txBody>
      </p:sp>
      <p:sp>
        <p:nvSpPr>
          <p:cNvPr id="2" name="TextBox 1"/>
          <p:cNvSpPr txBox="1"/>
          <p:nvPr/>
        </p:nvSpPr>
        <p:spPr>
          <a:xfrm>
            <a:off x="3570851" y="3875526"/>
            <a:ext cx="1396933" cy="923330"/>
          </a:xfrm>
          <a:prstGeom prst="rect">
            <a:avLst/>
          </a:prstGeom>
          <a:noFill/>
        </p:spPr>
        <p:txBody>
          <a:bodyPr wrap="square" rtlCol="0">
            <a:spAutoFit/>
          </a:bodyPr>
          <a:lstStyle/>
          <a:p>
            <a:r>
              <a:rPr lang="en-US" altLang="zh-CN" b="1" dirty="0">
                <a:solidFill>
                  <a:srgbClr val="3A3A3A"/>
                </a:solidFill>
                <a:latin typeface="+mj-lt"/>
              </a:rPr>
              <a:t>Count 2017 results by census tract</a:t>
            </a:r>
            <a:endParaRPr lang="zh-CN" altLang="en-US" b="1" dirty="0">
              <a:solidFill>
                <a:srgbClr val="3A3A3A"/>
              </a:solidFill>
              <a:latin typeface="+mj-lt"/>
            </a:endParaRPr>
          </a:p>
        </p:txBody>
      </p:sp>
      <p:sp>
        <p:nvSpPr>
          <p:cNvPr id="4" name="矩形 3"/>
          <p:cNvSpPr/>
          <p:nvPr/>
        </p:nvSpPr>
        <p:spPr>
          <a:xfrm>
            <a:off x="6033165" y="2790528"/>
            <a:ext cx="979755" cy="369332"/>
          </a:xfrm>
          <a:prstGeom prst="rect">
            <a:avLst/>
          </a:prstGeom>
        </p:spPr>
        <p:txBody>
          <a:bodyPr wrap="none">
            <a:spAutoFit/>
          </a:bodyPr>
          <a:lstStyle/>
          <a:p>
            <a:pPr lvl="0" indent="-406400">
              <a:buSzPct val="100000"/>
            </a:pPr>
            <a:r>
              <a:rPr lang="en-US" altLang="zh-CN" b="1" dirty="0">
                <a:solidFill>
                  <a:srgbClr val="3A3A3A"/>
                </a:solidFill>
                <a:latin typeface="+mj-lt"/>
              </a:rPr>
              <a:t>Shelters</a:t>
            </a:r>
          </a:p>
        </p:txBody>
      </p:sp>
      <p:sp>
        <p:nvSpPr>
          <p:cNvPr id="6" name="矩形 5"/>
          <p:cNvSpPr/>
          <p:nvPr/>
        </p:nvSpPr>
        <p:spPr>
          <a:xfrm>
            <a:off x="7829904" y="4272382"/>
            <a:ext cx="1029449" cy="369332"/>
          </a:xfrm>
          <a:prstGeom prst="rect">
            <a:avLst/>
          </a:prstGeom>
        </p:spPr>
        <p:txBody>
          <a:bodyPr wrap="none">
            <a:spAutoFit/>
          </a:bodyPr>
          <a:lstStyle/>
          <a:p>
            <a:pPr indent="-406400">
              <a:buSzPct val="100000"/>
            </a:pPr>
            <a:r>
              <a:rPr lang="en-US" altLang="zh-CN" b="1" dirty="0">
                <a:solidFill>
                  <a:srgbClr val="3A3A3A"/>
                </a:solidFill>
                <a:latin typeface="+mj-lt"/>
              </a:rPr>
              <a:t>311 calls</a:t>
            </a:r>
          </a:p>
        </p:txBody>
      </p:sp>
      <p:sp>
        <p:nvSpPr>
          <p:cNvPr id="9" name="矩形 8"/>
          <p:cNvSpPr/>
          <p:nvPr/>
        </p:nvSpPr>
        <p:spPr>
          <a:xfrm>
            <a:off x="9828262" y="3280192"/>
            <a:ext cx="813043" cy="369332"/>
          </a:xfrm>
          <a:prstGeom prst="rect">
            <a:avLst/>
          </a:prstGeom>
        </p:spPr>
        <p:txBody>
          <a:bodyPr wrap="none">
            <a:spAutoFit/>
          </a:bodyPr>
          <a:lstStyle/>
          <a:p>
            <a:pPr lvl="0" indent="-406400">
              <a:buSzPct val="100000"/>
            </a:pPr>
            <a:r>
              <a:rPr lang="en-US" altLang="zh-CN" b="1" dirty="0">
                <a:solidFill>
                  <a:srgbClr val="3A3A3A"/>
                </a:solidFill>
                <a:latin typeface="+mj-lt"/>
              </a:rPr>
              <a:t>Crime</a:t>
            </a:r>
          </a:p>
        </p:txBody>
      </p:sp>
      <p:sp>
        <p:nvSpPr>
          <p:cNvPr id="36" name="TextBox 35"/>
          <p:cNvSpPr txBox="1"/>
          <p:nvPr/>
        </p:nvSpPr>
        <p:spPr>
          <a:xfrm>
            <a:off x="1610954" y="2864693"/>
            <a:ext cx="1168402" cy="1200329"/>
          </a:xfrm>
          <a:prstGeom prst="rect">
            <a:avLst/>
          </a:prstGeom>
          <a:noFill/>
        </p:spPr>
        <p:txBody>
          <a:bodyPr wrap="square" rtlCol="0">
            <a:spAutoFit/>
          </a:bodyPr>
          <a:lstStyle/>
          <a:p>
            <a:r>
              <a:rPr lang="en-US" altLang="zh-CN" b="1" dirty="0">
                <a:solidFill>
                  <a:srgbClr val="3A3A3A"/>
                </a:solidFill>
                <a:latin typeface="+mj-lt"/>
              </a:rPr>
              <a:t>LAHSA PIT count geospatial data</a:t>
            </a:r>
            <a:endParaRPr lang="zh-CN" altLang="en-US" b="1" dirty="0">
              <a:solidFill>
                <a:srgbClr val="3A3A3A"/>
              </a:solidFill>
              <a:latin typeface="+mj-lt"/>
            </a:endParaRPr>
          </a:p>
        </p:txBody>
      </p:sp>
    </p:spTree>
    <p:extLst>
      <p:ext uri="{BB962C8B-B14F-4D97-AF65-F5344CB8AC3E}">
        <p14:creationId xmlns:p14="http://schemas.microsoft.com/office/powerpoint/2010/main" val="279214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02</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02</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17016" y="2647747"/>
            <a:ext cx="4856074"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Data Visualization and Analysis </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76152" y="4163798"/>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5" y="3122520"/>
            <a:ext cx="3722075" cy="830997"/>
          </a:xfrm>
          <a:prstGeom prst="rect">
            <a:avLst/>
          </a:prstGeom>
        </p:spPr>
        <p:txBody>
          <a:bodyPr wrap="square">
            <a:spAutoFit/>
          </a:bodyPr>
          <a:lstStyle/>
          <a:p>
            <a:pPr lvl="0">
              <a:spcBef>
                <a:spcPts val="0"/>
              </a:spcBef>
              <a:buNone/>
            </a:pPr>
            <a:r>
              <a:rPr lang="en-US" altLang="zh-CN" sz="16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 </a:t>
            </a:r>
            <a:r>
              <a:rPr lang="en-US" altLang="zh-CN" sz="1600" dirty="0">
                <a:solidFill>
                  <a:srgbClr val="3A3A3A"/>
                </a:solidFill>
                <a:latin typeface="Calibri Light" panose="020F0302020204030204" pitchFamily="34" charset="0"/>
              </a:rPr>
              <a:t>Homeless Distribution Analysis</a:t>
            </a:r>
          </a:p>
          <a:p>
            <a:pPr lvl="0"/>
            <a:r>
              <a:rPr lang="en-US" altLang="zh-CN" sz="1600" dirty="0">
                <a:solidFill>
                  <a:srgbClr val="3A3A3A"/>
                </a:solidFill>
                <a:latin typeface="Calibri Light" panose="020F0302020204030204" pitchFamily="34" charset="0"/>
              </a:rPr>
              <a:t>--   Shelter Allocation Analysis</a:t>
            </a:r>
          </a:p>
          <a:p>
            <a:pPr lvl="0"/>
            <a:r>
              <a:rPr lang="en-US" altLang="zh-CN" sz="1600" dirty="0">
                <a:solidFill>
                  <a:srgbClr val="3A3A3A"/>
                </a:solidFill>
                <a:latin typeface="Calibri Light" panose="020F0302020204030204" pitchFamily="34" charset="0"/>
              </a:rPr>
              <a:t>--   Crime Analysis</a:t>
            </a:r>
          </a:p>
        </p:txBody>
      </p:sp>
    </p:spTree>
    <p:extLst>
      <p:ext uri="{BB962C8B-B14F-4D97-AF65-F5344CB8AC3E}">
        <p14:creationId xmlns:p14="http://schemas.microsoft.com/office/powerpoint/2010/main" val="32106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77421" y="4346738"/>
            <a:ext cx="3626848" cy="1077218"/>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Homeless Distribution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205081"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957" y="984773"/>
            <a:ext cx="3564834" cy="3361965"/>
          </a:xfrm>
          <a:prstGeom prst="ellipse">
            <a:avLst/>
          </a:prstGeom>
          <a:ln>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0" y="-174554"/>
            <a:ext cx="10515600" cy="1325700"/>
          </a:xfrm>
          <a:prstGeom prst="rect">
            <a:avLst/>
          </a:prstGeom>
          <a:noFill/>
          <a:ln>
            <a:noFill/>
          </a:ln>
        </p:spPr>
        <p:txBody>
          <a:bodyPr wrap="square" lIns="91425" tIns="45700" rIns="91425" bIns="45700" anchor="ctr" anchorCtr="0">
            <a:noAutofit/>
          </a:bodyPr>
          <a:lstStyle/>
          <a:p>
            <a:pPr marR="0">
              <a:lnSpc>
                <a:spcPct val="90000"/>
              </a:lnSpc>
              <a:spcBef>
                <a:spcPts val="0"/>
              </a:spcBef>
              <a:buClr>
                <a:schemeClr val="dk1"/>
              </a:buClr>
              <a:buSzPct val="100000"/>
            </a:pPr>
            <a:r>
              <a:rPr lang="en-US" sz="3400" b="1" dirty="0">
                <a:latin typeface="Times New Roman"/>
                <a:ea typeface="Times New Roman"/>
                <a:cs typeface="Times New Roman"/>
                <a:sym typeface="Calibri"/>
              </a:rPr>
              <a:t>Total Count of Homeless Distribution</a:t>
            </a:r>
          </a:p>
        </p:txBody>
      </p:sp>
      <p:pic>
        <p:nvPicPr>
          <p:cNvPr id="115" name="Shape 115"/>
          <p:cNvPicPr preferRelativeResize="0"/>
          <p:nvPr/>
        </p:nvPicPr>
        <p:blipFill rotWithShape="1">
          <a:blip r:embed="rId3">
            <a:alphaModFix/>
          </a:blip>
          <a:srcRect/>
          <a:stretch/>
        </p:blipFill>
        <p:spPr>
          <a:xfrm>
            <a:off x="6184900" y="1044876"/>
            <a:ext cx="6007100" cy="5635324"/>
          </a:xfrm>
          <a:prstGeom prst="rect">
            <a:avLst/>
          </a:prstGeom>
          <a:noFill/>
          <a:ln>
            <a:noFill/>
          </a:ln>
        </p:spPr>
      </p:pic>
      <p:pic>
        <p:nvPicPr>
          <p:cNvPr id="116" name="Shape 116"/>
          <p:cNvPicPr preferRelativeResize="0"/>
          <p:nvPr/>
        </p:nvPicPr>
        <p:blipFill rotWithShape="1">
          <a:blip r:embed="rId4">
            <a:alphaModFix/>
          </a:blip>
          <a:srcRect/>
          <a:stretch/>
        </p:blipFill>
        <p:spPr>
          <a:xfrm>
            <a:off x="622300" y="1044876"/>
            <a:ext cx="5462865" cy="5424475"/>
          </a:xfrm>
          <a:prstGeom prst="rect">
            <a:avLst/>
          </a:prstGeom>
          <a:noFill/>
          <a:ln>
            <a:noFill/>
          </a:ln>
        </p:spPr>
      </p:pic>
      <p:pic>
        <p:nvPicPr>
          <p:cNvPr id="7" name="Shape 208"/>
          <p:cNvPicPr preferRelativeResize="0"/>
          <p:nvPr/>
        </p:nvPicPr>
        <p:blipFill>
          <a:blip r:embed="rId5">
            <a:alphaModFix/>
          </a:blip>
          <a:stretch>
            <a:fillRect/>
          </a:stretch>
        </p:blipFill>
        <p:spPr>
          <a:xfrm>
            <a:off x="232225" y="239750"/>
            <a:ext cx="485075" cy="513625"/>
          </a:xfrm>
          <a:prstGeom prst="rect">
            <a:avLst/>
          </a:prstGeom>
          <a:noFill/>
          <a:ln>
            <a:noFill/>
          </a:ln>
        </p:spPr>
      </p:pic>
    </p:spTree>
    <p:extLst>
      <p:ext uri="{BB962C8B-B14F-4D97-AF65-F5344CB8AC3E}">
        <p14:creationId xmlns:p14="http://schemas.microsoft.com/office/powerpoint/2010/main" val="908044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Times New Roman Uni"/>
        <a:cs typeface=""/>
      </a:majorFont>
      <a:minorFont>
        <a:latin typeface="等线"/>
        <a:ea typeface="Times New Roman Un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6482</TotalTime>
  <Words>930</Words>
  <Application>Microsoft Macintosh PowerPoint</Application>
  <PresentationFormat>Widescreen</PresentationFormat>
  <Paragraphs>165</Paragraphs>
  <Slides>31</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 Black</vt:lpstr>
      <vt:lpstr>Calibri</vt:lpstr>
      <vt:lpstr>Calibri Light</vt:lpstr>
      <vt:lpstr>Cambria Math</vt:lpstr>
      <vt:lpstr>Times New Roman</vt:lpstr>
      <vt:lpstr>Times New Roman Uni</vt:lpstr>
      <vt:lpstr>Wingdings</vt:lpstr>
      <vt:lpstr>Yu Gothic UI Light</vt:lpstr>
      <vt:lpstr>宋体</vt:lpstr>
      <vt:lpstr>等线</vt:lpstr>
      <vt:lpstr>Arial</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Count of Homeless Distribution</vt:lpstr>
      <vt:lpstr>PowerPoint Presentation</vt:lpstr>
      <vt:lpstr> Top 10 Homeless Community </vt:lpstr>
      <vt:lpstr>PowerPoint Presentation</vt:lpstr>
      <vt:lpstr>PowerPoint Presentation</vt:lpstr>
      <vt:lpstr>311 Requests and Shelters Allocation</vt:lpstr>
      <vt:lpstr>Allocation – Build Model</vt:lpstr>
      <vt:lpstr>PowerPoint Presentation</vt:lpstr>
      <vt:lpstr>Crime—Distribution of Victim Age</vt:lpstr>
      <vt:lpstr> </vt:lpstr>
      <vt:lpstr> </vt:lpstr>
      <vt:lpstr>Top 5 Crime Types</vt:lpstr>
      <vt:lpstr>Top 5 Crime Types by Day of Week </vt:lpstr>
      <vt:lpstr>Crime Distribution by Time</vt:lpstr>
      <vt:lpstr>PowerPoint Presentation</vt:lpstr>
      <vt:lpstr>Predict The Trend</vt:lpstr>
      <vt:lpstr>Predict The Trend</vt:lpstr>
      <vt:lpstr>Predict 2018 TOP 10 Homeless Community</vt:lpstr>
      <vt:lpstr>Predict 2018 Number of Crime</vt:lpstr>
      <vt:lpstr>Predict 2018 TOP 10 Crime Community</vt:lpstr>
      <vt:lpstr>PowerPoint Presentation</vt:lpstr>
      <vt:lpstr>Conclusion &amp; Recommendation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keywords>ppt</cp:keywords>
  <cp:lastModifiedBy>Chen, Ying</cp:lastModifiedBy>
  <cp:revision>374</cp:revision>
  <dcterms:created xsi:type="dcterms:W3CDTF">2016-06-07T15:36:47Z</dcterms:created>
  <dcterms:modified xsi:type="dcterms:W3CDTF">2017-12-06T00:28:55Z</dcterms:modified>
</cp:coreProperties>
</file>